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58" r:id="rId4"/>
    <p:sldId id="259" r:id="rId5"/>
    <p:sldId id="471" r:id="rId6"/>
    <p:sldId id="469" r:id="rId7"/>
    <p:sldId id="479" r:id="rId8"/>
    <p:sldId id="263" r:id="rId9"/>
    <p:sldId id="475" r:id="rId10"/>
    <p:sldId id="276" r:id="rId11"/>
    <p:sldId id="485" r:id="rId12"/>
    <p:sldId id="489" r:id="rId13"/>
    <p:sldId id="480" r:id="rId14"/>
    <p:sldId id="490" r:id="rId15"/>
    <p:sldId id="486" r:id="rId16"/>
    <p:sldId id="288" r:id="rId17"/>
    <p:sldId id="488" r:id="rId18"/>
    <p:sldId id="481" r:id="rId19"/>
    <p:sldId id="476" r:id="rId20"/>
    <p:sldId id="484" r:id="rId21"/>
    <p:sldId id="487" r:id="rId22"/>
    <p:sldId id="269" r:id="rId23"/>
    <p:sldId id="483" r:id="rId24"/>
    <p:sldId id="4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503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0"/>
    <p:restoredTop sz="84708"/>
  </p:normalViewPr>
  <p:slideViewPr>
    <p:cSldViewPr snapToGrid="0">
      <p:cViewPr varScale="1">
        <p:scale>
          <a:sx n="102" d="100"/>
          <a:sy n="102" d="100"/>
        </p:scale>
        <p:origin x="1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4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10:47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1D37F-B4F6-674D-8236-67E844B26083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7D16-6AD5-454D-B828-DF855E88F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3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1963" y="693738"/>
            <a:ext cx="6161087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0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4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 show we have a forward model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Interpretation – why cumulative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3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74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3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75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Closure phase reflects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non-zero closure phase? Non-closing triplet and by extension any non-closing loop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does it cause bias in time-series? – these equations are how we build redundancy in time-series </a:t>
            </a:r>
            <a:r>
              <a:rPr lang="en-US" dirty="0" err="1"/>
              <a:t>analsysis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 show we have a forward model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Interpretation – why cumulative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6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D03A-2FF2-7D4C-9A01-FBD0F0675A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show that sequential closure phases can be used to identify, reconstruct, and ultimately correct the bias time series from the DSI time series.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29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5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 show we have a forward model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Interpretation – why cumulative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8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 show we have a forward model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Interpretation – why cumulative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8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8D805-92AE-1F49-988D-38BBBB7714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7D16-6AD5-454D-B828-DF855E88F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C789-D750-0A0B-7FE9-4AEC32D99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34F9F-F37D-164A-E98B-FA60FD7C5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92C4-9AC5-F056-0A98-3BA70D3E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C08D3-4A59-0992-85E0-FB6CD63A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B2C83-F265-2BAD-09E2-90FF777E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4B8E-8989-3E14-3151-DB690517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E2BDA-D64A-438F-0D63-F47C9256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D13C5-6534-8B82-03D9-DC511A8D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3EB48-5BED-9F18-018E-283B295B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ADB6-24EB-A41E-04FB-6AFA8F9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F2904-D227-5FDF-73DE-3FC007B9A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915C1-D419-2EFE-ABB7-F2DBB40FD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70856-6CE7-6700-F0F7-2353A89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C495-0B45-4165-6545-CCAA75F9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352F-655A-1B20-1D31-B821452E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2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ACAC-A2C6-8F43-7FB4-E8B21CDA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588C-7780-C770-ABEF-CF72656E8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46C9F-30E1-851F-0255-C6179B02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6C15E-2810-62E6-0D9A-00B1CB3D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3E06C-9800-0FAA-99A2-05FEEBC1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2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DA1E-9439-A089-51BF-C6016A7E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39AF-9E66-1E2E-6229-1B404DEC2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0B01-83CB-124A-BB0A-0E571239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4EF33-B29C-71C9-A0B7-2A38EEAF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008ED-F6CE-695B-A431-CEF20220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6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49D4-E000-6E23-B539-44CA1752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44B0-79F5-806F-3478-42BB20F5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69F70-7777-7922-F7D4-AD80E1E98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9FBAC-8CFB-E33B-A828-40EA3D08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89AED-FAD3-E9BB-BC52-22059D7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A9B5E-EF99-FE4C-334F-F77564A9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BDCC-FA0F-260B-B2C3-62DDA021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66602-9366-3BFB-46AF-A17B74AD5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EB31-98FC-E7F6-42B4-6537613E9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9AA21-1E26-8871-1BF4-E3BAB4BC4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43EB1-8183-D6A1-D0C5-DF3AA7A8E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B5F2C-83B5-2FBA-65A4-29A0DBC3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88812-0D38-EE9B-E00C-2BCD1147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9EED6-FB11-6A78-0C4F-1C0DF62A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FCFD-2E69-2A48-475F-7CB5B6C5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93CDC-2B32-8B05-8B62-C5ED390A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2A665-E741-F274-9B29-4001235D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C2188-77D9-A2E4-BA12-77B46E0E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45EAA-715D-D83C-00EA-9E75007A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24900-A54F-2677-DB82-847354BB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729CD-393C-1E08-9F52-23BAA3C2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6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1F93-032B-5EFA-676D-4A21534C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80F0-7C29-6F6A-8363-D028DE5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B09D5-AF82-E29E-A471-80FABEFF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742E3-98E5-AF4A-1327-A90CC0E4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4E9E4-777A-E747-AF9F-17757764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5B537-B8B7-4ABF-7C3C-3072528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F70B-6DCD-47DB-39BE-8DB492F1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BC894-0595-195C-CA4C-46811742C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7B324-E7AF-68AD-EBC1-84F3ADCFD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C022-AA80-5833-DD5F-20AE55D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BD63-ACA7-5EF7-C10E-DE70FFF4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6AE7C-A6F9-2389-8065-953A760B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89097-C2FD-451F-4C4C-BC1572F7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CC9D1-7FC2-6123-6972-E6935419D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56D9-17DA-0F06-BF18-769818013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72444-961A-E344-8941-8E0863A01FB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47C1A-0BC6-1231-661A-0A4524E77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E6355-6F4E-5915-1D48-E1A3ADE2D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909C-583B-3948-8DB2-427258958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3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14.pn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7923-satellite-high-quality-png" TargetMode="External"/><Relationship Id="rId21" Type="http://schemas.openxmlformats.org/officeDocument/2006/relationships/image" Target="../media/image240.png"/><Relationship Id="rId7" Type="http://schemas.openxmlformats.org/officeDocument/2006/relationships/image" Target="../media/image190.png"/><Relationship Id="rId2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25.jpeg"/><Relationship Id="rId23" Type="http://schemas.openxmlformats.org/officeDocument/2006/relationships/image" Target="../media/image26.png"/><Relationship Id="rId4" Type="http://schemas.openxmlformats.org/officeDocument/2006/relationships/image" Target="../media/image230.png"/><Relationship Id="rId22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132250" y="1478320"/>
            <a:ext cx="9707072" cy="64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algn="ctr" defTabSz="879649">
              <a:defRPr/>
            </a:pPr>
            <a:r>
              <a:rPr lang="en-GB" sz="3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Modeling</a:t>
            </a:r>
            <a:r>
              <a:rPr lang="en-GB" sz="3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soil moisture with closure phase bias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618645" y="2773881"/>
            <a:ext cx="515760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Yujie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Zheng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Heresh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Fattahi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D9CD3A-D608-40EE-D289-98A52D1999D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75796"/>
            <a:ext cx="1633533" cy="104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F0AC7-49E4-28F2-EC1D-6485589E299F}"/>
              </a:ext>
            </a:extLst>
          </p:cNvPr>
          <p:cNvSpPr txBox="1"/>
          <p:nvPr/>
        </p:nvSpPr>
        <p:spPr>
          <a:xfrm>
            <a:off x="155184" y="5707332"/>
            <a:ext cx="11661204" cy="7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94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FRINGE</a:t>
            </a:r>
            <a:r>
              <a:rPr lang="en-GB" sz="1795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GB" sz="2394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2023</a:t>
            </a:r>
            <a:br>
              <a:rPr lang="en-GB" sz="2394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en-GB" sz="1995" dirty="0">
                <a:latin typeface="Arial" panose="020B0604020202020204" pitchFamily="34" charset="0"/>
                <a:cs typeface="Arial" panose="020B0604020202020204" pitchFamily="34" charset="0"/>
              </a:rPr>
              <a:t>University of Leeds, UK | 11 - 15 September 2023.</a:t>
            </a:r>
            <a:endParaRPr lang="en-GB" sz="1795" b="1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E59B2-BDB8-3CCD-C011-152F87C08ACE}"/>
              </a:ext>
            </a:extLst>
          </p:cNvPr>
          <p:cNvSpPr txBox="1"/>
          <p:nvPr/>
        </p:nvSpPr>
        <p:spPr>
          <a:xfrm>
            <a:off x="2046132" y="4345348"/>
            <a:ext cx="7879308" cy="921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974" indent="-341974" algn="ctr">
              <a:buAutoNum type="arabicParenBoth"/>
            </a:pPr>
            <a:r>
              <a:rPr lang="en-US" sz="1795" dirty="0">
                <a:latin typeface="Helvetica Light" panose="020B0403020202020204" pitchFamily="34" charset="0"/>
              </a:rPr>
              <a:t>California Institute of Technology, USA </a:t>
            </a:r>
          </a:p>
          <a:p>
            <a:pPr marL="341974" indent="-341974" algn="ctr">
              <a:buAutoNum type="arabicParenBoth"/>
            </a:pPr>
            <a:r>
              <a:rPr lang="en-US" sz="1795" dirty="0">
                <a:latin typeface="Helvetica Light" panose="020B0403020202020204" pitchFamily="34" charset="0"/>
              </a:rPr>
              <a:t>University of Texas at Dallas, USA </a:t>
            </a:r>
          </a:p>
          <a:p>
            <a:pPr algn="ctr"/>
            <a:r>
              <a:rPr lang="en-US" sz="1795" dirty="0">
                <a:latin typeface="Helvetica Light" panose="020B0403020202020204" pitchFamily="34" charset="0"/>
              </a:rPr>
              <a:t>(3) Jet Propulsion Laboratory, California Institute of Technology, USA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93ECA-2AAF-BEA1-099B-F08099EB4834}"/>
              </a:ext>
            </a:extLst>
          </p:cNvPr>
          <p:cNvGrpSpPr/>
          <p:nvPr/>
        </p:nvGrpSpPr>
        <p:grpSpPr>
          <a:xfrm>
            <a:off x="4525203" y="3282659"/>
            <a:ext cx="2949582" cy="1062689"/>
            <a:chOff x="8468020" y="3460471"/>
            <a:chExt cx="2957647" cy="10655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9B34A3-E4BB-89F6-04FD-CAA70DCE0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020" y="3603306"/>
              <a:ext cx="1836527" cy="7048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A77241-5D28-2659-9719-801F7A1C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072" y="3460471"/>
              <a:ext cx="1065595" cy="1065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8F80DB5-6BC3-EA19-1FDF-66CD9740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86" y="279111"/>
            <a:ext cx="7498080" cy="3749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B48B8-6C2D-0F5D-61F9-849ACA19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DA993-B136-1F07-CF88-9F62064C9FBC}"/>
              </a:ext>
            </a:extLst>
          </p:cNvPr>
          <p:cNvSpPr txBox="1"/>
          <p:nvPr/>
        </p:nvSpPr>
        <p:spPr>
          <a:xfrm rot="16200000">
            <a:off x="2469862" y="1937651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Moisture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F0A6B-8E41-1948-BA47-2B12DD733ACF}"/>
              </a:ext>
            </a:extLst>
          </p:cNvPr>
          <p:cNvSpPr txBox="1"/>
          <p:nvPr/>
        </p:nvSpPr>
        <p:spPr>
          <a:xfrm rot="16200000">
            <a:off x="2115176" y="4914431"/>
            <a:ext cx="257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bw-1 bias time-series, cm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98B45-8C87-C5F6-32BD-4AF1E13B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2" y="1170499"/>
            <a:ext cx="5245643" cy="5368413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4D8F5950-1054-2BDB-54A9-85DDD9966D01}"/>
              </a:ext>
            </a:extLst>
          </p:cNvPr>
          <p:cNvSpPr/>
          <p:nvPr/>
        </p:nvSpPr>
        <p:spPr>
          <a:xfrm>
            <a:off x="3546018" y="4693642"/>
            <a:ext cx="238033" cy="2101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17FFF3-7920-14DF-45AD-ADCAB3BA0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200" y="284551"/>
            <a:ext cx="7498080" cy="3749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132E66-A4DB-2376-ADF6-5393568E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83" y="5897698"/>
            <a:ext cx="1518091" cy="6412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F2542-C158-636C-8E31-C3F12C016E3B}"/>
              </a:ext>
            </a:extLst>
          </p:cNvPr>
          <p:cNvSpPr txBox="1"/>
          <p:nvPr/>
        </p:nvSpPr>
        <p:spPr>
          <a:xfrm>
            <a:off x="1700632" y="5900328"/>
            <a:ext cx="17118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Closure phase bias, cm/year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60A7A-48CF-EA59-C1CD-8DB2963F737A}"/>
              </a:ext>
            </a:extLst>
          </p:cNvPr>
          <p:cNvCxnSpPr/>
          <p:nvPr/>
        </p:nvCxnSpPr>
        <p:spPr>
          <a:xfrm>
            <a:off x="1329816" y="1476260"/>
            <a:ext cx="3397815" cy="0"/>
          </a:xfrm>
          <a:prstGeom prst="line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577C-5504-C644-B225-5E048DC68D57}"/>
              </a:ext>
            </a:extLst>
          </p:cNvPr>
          <p:cNvSpPr txBox="1"/>
          <p:nvPr/>
        </p:nvSpPr>
        <p:spPr>
          <a:xfrm>
            <a:off x="2683735" y="1153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 km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254F3-E785-BC93-8025-FD55769FBABA}"/>
              </a:ext>
            </a:extLst>
          </p:cNvPr>
          <p:cNvSpPr txBox="1"/>
          <p:nvPr/>
        </p:nvSpPr>
        <p:spPr>
          <a:xfrm>
            <a:off x="3372734" y="5917101"/>
            <a:ext cx="215578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size : 300 meter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2D3D5B2-123D-E10A-E064-CAFC106B8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86" y="3392472"/>
            <a:ext cx="7498080" cy="3749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34D22D-CBC1-3BAE-528A-0D5E42A27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72" y="3392472"/>
            <a:ext cx="7498080" cy="37490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E6BCE1-A2D9-CFFF-EC37-8C71C022F867}"/>
              </a:ext>
            </a:extLst>
          </p:cNvPr>
          <p:cNvSpPr txBox="1"/>
          <p:nvPr/>
        </p:nvSpPr>
        <p:spPr>
          <a:xfrm>
            <a:off x="2627334" y="4278174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FORD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D7684-4B56-DD17-69EB-7297904EC66E}"/>
              </a:ext>
            </a:extLst>
          </p:cNvPr>
          <p:cNvSpPr txBox="1"/>
          <p:nvPr/>
        </p:nvSpPr>
        <p:spPr>
          <a:xfrm>
            <a:off x="219083" y="268993"/>
            <a:ext cx="11582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Forward model validated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with in-situ measurements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C3880-37CC-97F5-F7BA-BA38EB46551E}"/>
              </a:ext>
            </a:extLst>
          </p:cNvPr>
          <p:cNvSpPr txBox="1"/>
          <p:nvPr/>
        </p:nvSpPr>
        <p:spPr>
          <a:xfrm>
            <a:off x="215235" y="796021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 – Arid environment</a:t>
            </a:r>
          </a:p>
        </p:txBody>
      </p:sp>
    </p:spTree>
    <p:extLst>
      <p:ext uri="{BB962C8B-B14F-4D97-AF65-F5344CB8AC3E}">
        <p14:creationId xmlns:p14="http://schemas.microsoft.com/office/powerpoint/2010/main" val="4921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A161BE-AA3B-D791-8E4A-7B13B5315CF7}"/>
              </a:ext>
            </a:extLst>
          </p:cNvPr>
          <p:cNvSpPr txBox="1"/>
          <p:nvPr/>
        </p:nvSpPr>
        <p:spPr>
          <a:xfrm>
            <a:off x="225212" y="211493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inversion scheme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DBFBC3-351E-4176-87A7-8B750F25AB4F}"/>
              </a:ext>
            </a:extLst>
          </p:cNvPr>
          <p:cNvGrpSpPr/>
          <p:nvPr/>
        </p:nvGrpSpPr>
        <p:grpSpPr>
          <a:xfrm>
            <a:off x="2774588" y="1340901"/>
            <a:ext cx="2383446" cy="1060554"/>
            <a:chOff x="1409065" y="2368446"/>
            <a:chExt cx="1621983" cy="52465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E6C282-2E7D-67D7-5B6B-F8E32F817DB8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6511540-ED6C-252D-BB2C-34D13C0704EA}"/>
                </a:ext>
              </a:extLst>
            </p:cNvPr>
            <p:cNvSpPr/>
            <p:nvPr/>
          </p:nvSpPr>
          <p:spPr>
            <a:xfrm>
              <a:off x="2113603" y="2368446"/>
              <a:ext cx="344773" cy="524656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227CB4-DC90-981B-2F0C-49A83E80E72A}"/>
                </a:ext>
              </a:extLst>
            </p:cNvPr>
            <p:cNvCxnSpPr/>
            <p:nvPr/>
          </p:nvCxnSpPr>
          <p:spPr>
            <a:xfrm>
              <a:off x="2458376" y="2368446"/>
              <a:ext cx="5726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0A6FA7-B5E7-9387-DDA2-F27F22169952}"/>
              </a:ext>
            </a:extLst>
          </p:cNvPr>
          <p:cNvSpPr txBox="1"/>
          <p:nvPr/>
        </p:nvSpPr>
        <p:spPr>
          <a:xfrm>
            <a:off x="1049609" y="1463293"/>
            <a:ext cx="637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bias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3CA9D4-1E66-D502-2A05-81CAC46BFAFF}"/>
              </a:ext>
            </a:extLst>
          </p:cNvPr>
          <p:cNvSpPr txBox="1"/>
          <p:nvPr/>
        </p:nvSpPr>
        <p:spPr>
          <a:xfrm>
            <a:off x="1049608" y="3967211"/>
            <a:ext cx="1417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Soil moisture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1EFE04-E1A5-7A8C-1F3A-545724DAEA78}"/>
              </a:ext>
            </a:extLst>
          </p:cNvPr>
          <p:cNvCxnSpPr/>
          <p:nvPr/>
        </p:nvCxnSpPr>
        <p:spPr>
          <a:xfrm>
            <a:off x="4352025" y="801256"/>
            <a:ext cx="0" cy="4670155"/>
          </a:xfrm>
          <a:prstGeom prst="line">
            <a:avLst/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0AAEAA-60FD-83E1-62EC-0C2D0797B2C4}"/>
              </a:ext>
            </a:extLst>
          </p:cNvPr>
          <p:cNvGrpSpPr/>
          <p:nvPr/>
        </p:nvGrpSpPr>
        <p:grpSpPr>
          <a:xfrm>
            <a:off x="2774588" y="3429000"/>
            <a:ext cx="2599246" cy="1578436"/>
            <a:chOff x="2774588" y="3429000"/>
            <a:chExt cx="2599246" cy="157843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06F09A-9119-F4C3-1332-9370C32D4289}"/>
                </a:ext>
              </a:extLst>
            </p:cNvPr>
            <p:cNvCxnSpPr/>
            <p:nvPr/>
          </p:nvCxnSpPr>
          <p:spPr>
            <a:xfrm>
              <a:off x="2774588" y="5007436"/>
              <a:ext cx="1057321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47C361-6F7C-32DE-5F21-19A3D179D1AB}"/>
                </a:ext>
              </a:extLst>
            </p:cNvPr>
            <p:cNvCxnSpPr/>
            <p:nvPr/>
          </p:nvCxnSpPr>
          <p:spPr>
            <a:xfrm>
              <a:off x="4316513" y="5007436"/>
              <a:ext cx="1057321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B2C715-015C-8E6B-8E8B-8E356A35DF75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>
              <a:off x="3825833" y="3627892"/>
              <a:ext cx="6076" cy="137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1F3DA62-1415-91A4-263B-803E08C35D34}"/>
                </a:ext>
              </a:extLst>
            </p:cNvPr>
            <p:cNvSpPr/>
            <p:nvPr/>
          </p:nvSpPr>
          <p:spPr>
            <a:xfrm>
              <a:off x="3825525" y="3429000"/>
              <a:ext cx="506632" cy="1562725"/>
            </a:xfrm>
            <a:custGeom>
              <a:avLst/>
              <a:gdLst>
                <a:gd name="connsiteX0" fmla="*/ 15364 w 614970"/>
                <a:gd name="connsiteY0" fmla="*/ 0 h 824459"/>
                <a:gd name="connsiteX1" fmla="*/ 374 w 614970"/>
                <a:gd name="connsiteY1" fmla="*/ 104931 h 824459"/>
                <a:gd name="connsiteX2" fmla="*/ 30354 w 614970"/>
                <a:gd name="connsiteY2" fmla="*/ 194872 h 824459"/>
                <a:gd name="connsiteX3" fmla="*/ 75324 w 614970"/>
                <a:gd name="connsiteY3" fmla="*/ 269823 h 824459"/>
                <a:gd name="connsiteX4" fmla="*/ 90315 w 614970"/>
                <a:gd name="connsiteY4" fmla="*/ 314793 h 824459"/>
                <a:gd name="connsiteX5" fmla="*/ 150275 w 614970"/>
                <a:gd name="connsiteY5" fmla="*/ 404734 h 824459"/>
                <a:gd name="connsiteX6" fmla="*/ 255206 w 614970"/>
                <a:gd name="connsiteY6" fmla="*/ 509665 h 824459"/>
                <a:gd name="connsiteX7" fmla="*/ 315167 w 614970"/>
                <a:gd name="connsiteY7" fmla="*/ 569626 h 824459"/>
                <a:gd name="connsiteX8" fmla="*/ 375128 w 614970"/>
                <a:gd name="connsiteY8" fmla="*/ 644577 h 824459"/>
                <a:gd name="connsiteX9" fmla="*/ 420098 w 614970"/>
                <a:gd name="connsiteY9" fmla="*/ 674557 h 824459"/>
                <a:gd name="connsiteX10" fmla="*/ 480059 w 614970"/>
                <a:gd name="connsiteY10" fmla="*/ 734518 h 824459"/>
                <a:gd name="connsiteX11" fmla="*/ 525029 w 614970"/>
                <a:gd name="connsiteY11" fmla="*/ 764498 h 824459"/>
                <a:gd name="connsiteX12" fmla="*/ 555010 w 614970"/>
                <a:gd name="connsiteY12" fmla="*/ 794478 h 824459"/>
                <a:gd name="connsiteX13" fmla="*/ 614970 w 614970"/>
                <a:gd name="connsiteY13" fmla="*/ 824459 h 8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4970" h="824459">
                  <a:moveTo>
                    <a:pt x="15364" y="0"/>
                  </a:moveTo>
                  <a:cubicBezTo>
                    <a:pt x="10367" y="34977"/>
                    <a:pt x="-2336" y="69703"/>
                    <a:pt x="374" y="104931"/>
                  </a:cubicBezTo>
                  <a:cubicBezTo>
                    <a:pt x="2798" y="136440"/>
                    <a:pt x="20361" y="164892"/>
                    <a:pt x="30354" y="194872"/>
                  </a:cubicBezTo>
                  <a:cubicBezTo>
                    <a:pt x="49813" y="253249"/>
                    <a:pt x="34171" y="228669"/>
                    <a:pt x="75324" y="269823"/>
                  </a:cubicBezTo>
                  <a:cubicBezTo>
                    <a:pt x="80321" y="284813"/>
                    <a:pt x="82641" y="300981"/>
                    <a:pt x="90315" y="314793"/>
                  </a:cubicBezTo>
                  <a:cubicBezTo>
                    <a:pt x="107814" y="346290"/>
                    <a:pt x="124797" y="379256"/>
                    <a:pt x="150275" y="404734"/>
                  </a:cubicBezTo>
                  <a:lnTo>
                    <a:pt x="255206" y="509665"/>
                  </a:lnTo>
                  <a:lnTo>
                    <a:pt x="315167" y="569626"/>
                  </a:lnTo>
                  <a:cubicBezTo>
                    <a:pt x="337428" y="603018"/>
                    <a:pt x="344614" y="620165"/>
                    <a:pt x="375128" y="644577"/>
                  </a:cubicBezTo>
                  <a:cubicBezTo>
                    <a:pt x="389196" y="655831"/>
                    <a:pt x="406419" y="662833"/>
                    <a:pt x="420098" y="674557"/>
                  </a:cubicBezTo>
                  <a:cubicBezTo>
                    <a:pt x="441559" y="692952"/>
                    <a:pt x="456540" y="718839"/>
                    <a:pt x="480059" y="734518"/>
                  </a:cubicBezTo>
                  <a:cubicBezTo>
                    <a:pt x="495049" y="744511"/>
                    <a:pt x="510961" y="753244"/>
                    <a:pt x="525029" y="764498"/>
                  </a:cubicBezTo>
                  <a:cubicBezTo>
                    <a:pt x="536065" y="773327"/>
                    <a:pt x="542891" y="787207"/>
                    <a:pt x="555010" y="794478"/>
                  </a:cubicBezTo>
                  <a:cubicBezTo>
                    <a:pt x="641126" y="846147"/>
                    <a:pt x="573404" y="782890"/>
                    <a:pt x="614970" y="824459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230453-9EED-B062-BEBB-F3807A70B576}"/>
              </a:ext>
            </a:extLst>
          </p:cNvPr>
          <p:cNvCxnSpPr/>
          <p:nvPr/>
        </p:nvCxnSpPr>
        <p:spPr>
          <a:xfrm>
            <a:off x="3809881" y="801256"/>
            <a:ext cx="0" cy="4670155"/>
          </a:xfrm>
          <a:prstGeom prst="line">
            <a:avLst/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169557-4432-D1B5-4734-7B541ABDD331}"/>
              </a:ext>
            </a:extLst>
          </p:cNvPr>
          <p:cNvGrpSpPr/>
          <p:nvPr/>
        </p:nvGrpSpPr>
        <p:grpSpPr>
          <a:xfrm>
            <a:off x="2777088" y="982664"/>
            <a:ext cx="2436327" cy="1421292"/>
            <a:chOff x="1409065" y="2189989"/>
            <a:chExt cx="1657969" cy="7031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791FD8-D39F-6FC6-FE53-86F5B9B3A8AD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F3B29E7-F799-DCD2-B3CF-EBD707466FA1}"/>
                </a:ext>
              </a:extLst>
            </p:cNvPr>
            <p:cNvSpPr/>
            <p:nvPr/>
          </p:nvSpPr>
          <p:spPr>
            <a:xfrm>
              <a:off x="2113603" y="2197762"/>
              <a:ext cx="380759" cy="695340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0BEB2C-A03C-F5A3-17E5-9FE00C93D987}"/>
                </a:ext>
              </a:extLst>
            </p:cNvPr>
            <p:cNvCxnSpPr/>
            <p:nvPr/>
          </p:nvCxnSpPr>
          <p:spPr>
            <a:xfrm>
              <a:off x="2494362" y="2189989"/>
              <a:ext cx="572672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634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128FF0-917E-A98F-5364-37C79357F569}"/>
              </a:ext>
            </a:extLst>
          </p:cNvPr>
          <p:cNvGrpSpPr/>
          <p:nvPr/>
        </p:nvGrpSpPr>
        <p:grpSpPr>
          <a:xfrm>
            <a:off x="2763574" y="3421145"/>
            <a:ext cx="2599246" cy="1578436"/>
            <a:chOff x="2774588" y="3429000"/>
            <a:chExt cx="2599246" cy="157843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3FC75A-0AE2-C17D-43F1-5CBCE959B918}"/>
                </a:ext>
              </a:extLst>
            </p:cNvPr>
            <p:cNvCxnSpPr/>
            <p:nvPr/>
          </p:nvCxnSpPr>
          <p:spPr>
            <a:xfrm>
              <a:off x="4316513" y="5007436"/>
              <a:ext cx="1057321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7672E8-28CB-E191-E369-F13C6B314AD2}"/>
                </a:ext>
              </a:extLst>
            </p:cNvPr>
            <p:cNvCxnSpPr/>
            <p:nvPr/>
          </p:nvCxnSpPr>
          <p:spPr>
            <a:xfrm>
              <a:off x="2774588" y="5007436"/>
              <a:ext cx="1057321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0DB261-3A17-F198-2352-53EEAFF52B1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>
              <a:off x="3825833" y="3627892"/>
              <a:ext cx="6076" cy="137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7038E2-0621-D902-18C1-435A8ED19106}"/>
                </a:ext>
              </a:extLst>
            </p:cNvPr>
            <p:cNvSpPr/>
            <p:nvPr/>
          </p:nvSpPr>
          <p:spPr>
            <a:xfrm>
              <a:off x="3825525" y="3429000"/>
              <a:ext cx="506632" cy="1562725"/>
            </a:xfrm>
            <a:custGeom>
              <a:avLst/>
              <a:gdLst>
                <a:gd name="connsiteX0" fmla="*/ 15364 w 614970"/>
                <a:gd name="connsiteY0" fmla="*/ 0 h 824459"/>
                <a:gd name="connsiteX1" fmla="*/ 374 w 614970"/>
                <a:gd name="connsiteY1" fmla="*/ 104931 h 824459"/>
                <a:gd name="connsiteX2" fmla="*/ 30354 w 614970"/>
                <a:gd name="connsiteY2" fmla="*/ 194872 h 824459"/>
                <a:gd name="connsiteX3" fmla="*/ 75324 w 614970"/>
                <a:gd name="connsiteY3" fmla="*/ 269823 h 824459"/>
                <a:gd name="connsiteX4" fmla="*/ 90315 w 614970"/>
                <a:gd name="connsiteY4" fmla="*/ 314793 h 824459"/>
                <a:gd name="connsiteX5" fmla="*/ 150275 w 614970"/>
                <a:gd name="connsiteY5" fmla="*/ 404734 h 824459"/>
                <a:gd name="connsiteX6" fmla="*/ 255206 w 614970"/>
                <a:gd name="connsiteY6" fmla="*/ 509665 h 824459"/>
                <a:gd name="connsiteX7" fmla="*/ 315167 w 614970"/>
                <a:gd name="connsiteY7" fmla="*/ 569626 h 824459"/>
                <a:gd name="connsiteX8" fmla="*/ 375128 w 614970"/>
                <a:gd name="connsiteY8" fmla="*/ 644577 h 824459"/>
                <a:gd name="connsiteX9" fmla="*/ 420098 w 614970"/>
                <a:gd name="connsiteY9" fmla="*/ 674557 h 824459"/>
                <a:gd name="connsiteX10" fmla="*/ 480059 w 614970"/>
                <a:gd name="connsiteY10" fmla="*/ 734518 h 824459"/>
                <a:gd name="connsiteX11" fmla="*/ 525029 w 614970"/>
                <a:gd name="connsiteY11" fmla="*/ 764498 h 824459"/>
                <a:gd name="connsiteX12" fmla="*/ 555010 w 614970"/>
                <a:gd name="connsiteY12" fmla="*/ 794478 h 824459"/>
                <a:gd name="connsiteX13" fmla="*/ 614970 w 614970"/>
                <a:gd name="connsiteY13" fmla="*/ 824459 h 8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4970" h="824459">
                  <a:moveTo>
                    <a:pt x="15364" y="0"/>
                  </a:moveTo>
                  <a:cubicBezTo>
                    <a:pt x="10367" y="34977"/>
                    <a:pt x="-2336" y="69703"/>
                    <a:pt x="374" y="104931"/>
                  </a:cubicBezTo>
                  <a:cubicBezTo>
                    <a:pt x="2798" y="136440"/>
                    <a:pt x="20361" y="164892"/>
                    <a:pt x="30354" y="194872"/>
                  </a:cubicBezTo>
                  <a:cubicBezTo>
                    <a:pt x="49813" y="253249"/>
                    <a:pt x="34171" y="228669"/>
                    <a:pt x="75324" y="269823"/>
                  </a:cubicBezTo>
                  <a:cubicBezTo>
                    <a:pt x="80321" y="284813"/>
                    <a:pt x="82641" y="300981"/>
                    <a:pt x="90315" y="314793"/>
                  </a:cubicBezTo>
                  <a:cubicBezTo>
                    <a:pt x="107814" y="346290"/>
                    <a:pt x="124797" y="379256"/>
                    <a:pt x="150275" y="404734"/>
                  </a:cubicBezTo>
                  <a:lnTo>
                    <a:pt x="255206" y="509665"/>
                  </a:lnTo>
                  <a:lnTo>
                    <a:pt x="315167" y="569626"/>
                  </a:lnTo>
                  <a:cubicBezTo>
                    <a:pt x="337428" y="603018"/>
                    <a:pt x="344614" y="620165"/>
                    <a:pt x="375128" y="644577"/>
                  </a:cubicBezTo>
                  <a:cubicBezTo>
                    <a:pt x="389196" y="655831"/>
                    <a:pt x="406419" y="662833"/>
                    <a:pt x="420098" y="674557"/>
                  </a:cubicBezTo>
                  <a:cubicBezTo>
                    <a:pt x="441559" y="692952"/>
                    <a:pt x="456540" y="718839"/>
                    <a:pt x="480059" y="734518"/>
                  </a:cubicBezTo>
                  <a:cubicBezTo>
                    <a:pt x="495049" y="744511"/>
                    <a:pt x="510961" y="753244"/>
                    <a:pt x="525029" y="764498"/>
                  </a:cubicBezTo>
                  <a:cubicBezTo>
                    <a:pt x="536065" y="773327"/>
                    <a:pt x="542891" y="787207"/>
                    <a:pt x="555010" y="794478"/>
                  </a:cubicBezTo>
                  <a:cubicBezTo>
                    <a:pt x="641126" y="846147"/>
                    <a:pt x="573404" y="782890"/>
                    <a:pt x="614970" y="824459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FDEBE-B7A1-E0D6-44C8-1C1C8C3207E3}"/>
              </a:ext>
            </a:extLst>
          </p:cNvPr>
          <p:cNvGrpSpPr/>
          <p:nvPr/>
        </p:nvGrpSpPr>
        <p:grpSpPr>
          <a:xfrm>
            <a:off x="2777088" y="1343401"/>
            <a:ext cx="2383446" cy="1060554"/>
            <a:chOff x="1409065" y="2368446"/>
            <a:chExt cx="1621983" cy="52465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58F1FC-CA91-CA77-471F-22187CDC199E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0506899-00F6-B794-1017-F829D8AD8F3E}"/>
                </a:ext>
              </a:extLst>
            </p:cNvPr>
            <p:cNvSpPr/>
            <p:nvPr/>
          </p:nvSpPr>
          <p:spPr>
            <a:xfrm>
              <a:off x="2113603" y="2368446"/>
              <a:ext cx="344773" cy="524656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31FE4-A7EB-6055-0511-D2C3B1478BEB}"/>
                </a:ext>
              </a:extLst>
            </p:cNvPr>
            <p:cNvCxnSpPr/>
            <p:nvPr/>
          </p:nvCxnSpPr>
          <p:spPr>
            <a:xfrm>
              <a:off x="2458376" y="2368446"/>
              <a:ext cx="5726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A161BE-AA3B-D791-8E4A-7B13B5315CF7}"/>
              </a:ext>
            </a:extLst>
          </p:cNvPr>
          <p:cNvSpPr txBox="1"/>
          <p:nvPr/>
        </p:nvSpPr>
        <p:spPr>
          <a:xfrm>
            <a:off x="225212" y="211493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inversion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30257-104A-81E4-C639-01F56332D73B}"/>
                  </a:ext>
                </a:extLst>
              </p:cNvPr>
              <p:cNvSpPr txBox="1"/>
              <p:nvPr/>
            </p:nvSpPr>
            <p:spPr>
              <a:xfrm>
                <a:off x="7100340" y="2336688"/>
                <a:ext cx="3838616" cy="2318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 – identify disturbance windows</a:t>
                </a:r>
              </a:p>
              <a:p>
                <a:endParaRPr lang="en-US" dirty="0"/>
              </a:p>
              <a:p>
                <a:r>
                  <a:rPr lang="en-US" dirty="0"/>
                  <a:t>Step 2 – propose a soil moisture time-series with base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an exponential decay model 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Step 3 --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gives the best fit to the bias time-series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430257-104A-81E4-C639-01F56332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340" y="2336688"/>
                <a:ext cx="3838616" cy="2318648"/>
              </a:xfrm>
              <a:prstGeom prst="rect">
                <a:avLst/>
              </a:prstGeom>
              <a:blipFill>
                <a:blip r:embed="rId3"/>
                <a:stretch>
                  <a:fillRect l="-1650" t="-1087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8DBFBC3-351E-4176-87A7-8B750F25AB4F}"/>
              </a:ext>
            </a:extLst>
          </p:cNvPr>
          <p:cNvGrpSpPr/>
          <p:nvPr/>
        </p:nvGrpSpPr>
        <p:grpSpPr>
          <a:xfrm>
            <a:off x="2774588" y="1340901"/>
            <a:ext cx="2383446" cy="1060554"/>
            <a:chOff x="1409065" y="2368446"/>
            <a:chExt cx="1621983" cy="52465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E6C282-2E7D-67D7-5B6B-F8E32F817DB8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6511540-ED6C-252D-BB2C-34D13C0704EA}"/>
                </a:ext>
              </a:extLst>
            </p:cNvPr>
            <p:cNvSpPr/>
            <p:nvPr/>
          </p:nvSpPr>
          <p:spPr>
            <a:xfrm>
              <a:off x="2113603" y="2368446"/>
              <a:ext cx="344773" cy="524656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227CB4-DC90-981B-2F0C-49A83E80E72A}"/>
                </a:ext>
              </a:extLst>
            </p:cNvPr>
            <p:cNvCxnSpPr/>
            <p:nvPr/>
          </p:nvCxnSpPr>
          <p:spPr>
            <a:xfrm>
              <a:off x="2458376" y="2368446"/>
              <a:ext cx="5726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0A6FA7-B5E7-9387-DDA2-F27F22169952}"/>
              </a:ext>
            </a:extLst>
          </p:cNvPr>
          <p:cNvSpPr txBox="1"/>
          <p:nvPr/>
        </p:nvSpPr>
        <p:spPr>
          <a:xfrm>
            <a:off x="1049609" y="1463293"/>
            <a:ext cx="637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bias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3CA9D4-1E66-D502-2A05-81CAC46BFAFF}"/>
              </a:ext>
            </a:extLst>
          </p:cNvPr>
          <p:cNvSpPr txBox="1"/>
          <p:nvPr/>
        </p:nvSpPr>
        <p:spPr>
          <a:xfrm>
            <a:off x="1049608" y="3967211"/>
            <a:ext cx="1417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Soil moisture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BEBDF-9F92-205D-AE80-BBD9E286CB0C}"/>
              </a:ext>
            </a:extLst>
          </p:cNvPr>
          <p:cNvGrpSpPr/>
          <p:nvPr/>
        </p:nvGrpSpPr>
        <p:grpSpPr>
          <a:xfrm>
            <a:off x="2774588" y="4134784"/>
            <a:ext cx="2599246" cy="872652"/>
            <a:chOff x="2774588" y="4134784"/>
            <a:chExt cx="2599246" cy="87265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06F09A-9119-F4C3-1332-9370C32D4289}"/>
                </a:ext>
              </a:extLst>
            </p:cNvPr>
            <p:cNvCxnSpPr/>
            <p:nvPr/>
          </p:nvCxnSpPr>
          <p:spPr>
            <a:xfrm>
              <a:off x="2774588" y="5007436"/>
              <a:ext cx="105732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47C361-6F7C-32DE-5F21-19A3D179D1AB}"/>
                </a:ext>
              </a:extLst>
            </p:cNvPr>
            <p:cNvCxnSpPr/>
            <p:nvPr/>
          </p:nvCxnSpPr>
          <p:spPr>
            <a:xfrm>
              <a:off x="4316513" y="5007436"/>
              <a:ext cx="105732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1F3DA62-1415-91A4-263B-803E08C35D34}"/>
                </a:ext>
              </a:extLst>
            </p:cNvPr>
            <p:cNvSpPr/>
            <p:nvPr/>
          </p:nvSpPr>
          <p:spPr>
            <a:xfrm>
              <a:off x="3825525" y="4134784"/>
              <a:ext cx="506632" cy="856941"/>
            </a:xfrm>
            <a:custGeom>
              <a:avLst/>
              <a:gdLst>
                <a:gd name="connsiteX0" fmla="*/ 15364 w 614970"/>
                <a:gd name="connsiteY0" fmla="*/ 0 h 824459"/>
                <a:gd name="connsiteX1" fmla="*/ 374 w 614970"/>
                <a:gd name="connsiteY1" fmla="*/ 104931 h 824459"/>
                <a:gd name="connsiteX2" fmla="*/ 30354 w 614970"/>
                <a:gd name="connsiteY2" fmla="*/ 194872 h 824459"/>
                <a:gd name="connsiteX3" fmla="*/ 75324 w 614970"/>
                <a:gd name="connsiteY3" fmla="*/ 269823 h 824459"/>
                <a:gd name="connsiteX4" fmla="*/ 90315 w 614970"/>
                <a:gd name="connsiteY4" fmla="*/ 314793 h 824459"/>
                <a:gd name="connsiteX5" fmla="*/ 150275 w 614970"/>
                <a:gd name="connsiteY5" fmla="*/ 404734 h 824459"/>
                <a:gd name="connsiteX6" fmla="*/ 255206 w 614970"/>
                <a:gd name="connsiteY6" fmla="*/ 509665 h 824459"/>
                <a:gd name="connsiteX7" fmla="*/ 315167 w 614970"/>
                <a:gd name="connsiteY7" fmla="*/ 569626 h 824459"/>
                <a:gd name="connsiteX8" fmla="*/ 375128 w 614970"/>
                <a:gd name="connsiteY8" fmla="*/ 644577 h 824459"/>
                <a:gd name="connsiteX9" fmla="*/ 420098 w 614970"/>
                <a:gd name="connsiteY9" fmla="*/ 674557 h 824459"/>
                <a:gd name="connsiteX10" fmla="*/ 480059 w 614970"/>
                <a:gd name="connsiteY10" fmla="*/ 734518 h 824459"/>
                <a:gd name="connsiteX11" fmla="*/ 525029 w 614970"/>
                <a:gd name="connsiteY11" fmla="*/ 764498 h 824459"/>
                <a:gd name="connsiteX12" fmla="*/ 555010 w 614970"/>
                <a:gd name="connsiteY12" fmla="*/ 794478 h 824459"/>
                <a:gd name="connsiteX13" fmla="*/ 614970 w 614970"/>
                <a:gd name="connsiteY13" fmla="*/ 824459 h 8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4970" h="824459">
                  <a:moveTo>
                    <a:pt x="15364" y="0"/>
                  </a:moveTo>
                  <a:cubicBezTo>
                    <a:pt x="10367" y="34977"/>
                    <a:pt x="-2336" y="69703"/>
                    <a:pt x="374" y="104931"/>
                  </a:cubicBezTo>
                  <a:cubicBezTo>
                    <a:pt x="2798" y="136440"/>
                    <a:pt x="20361" y="164892"/>
                    <a:pt x="30354" y="194872"/>
                  </a:cubicBezTo>
                  <a:cubicBezTo>
                    <a:pt x="49813" y="253249"/>
                    <a:pt x="34171" y="228669"/>
                    <a:pt x="75324" y="269823"/>
                  </a:cubicBezTo>
                  <a:cubicBezTo>
                    <a:pt x="80321" y="284813"/>
                    <a:pt x="82641" y="300981"/>
                    <a:pt x="90315" y="314793"/>
                  </a:cubicBezTo>
                  <a:cubicBezTo>
                    <a:pt x="107814" y="346290"/>
                    <a:pt x="124797" y="379256"/>
                    <a:pt x="150275" y="404734"/>
                  </a:cubicBezTo>
                  <a:lnTo>
                    <a:pt x="255206" y="509665"/>
                  </a:lnTo>
                  <a:lnTo>
                    <a:pt x="315167" y="569626"/>
                  </a:lnTo>
                  <a:cubicBezTo>
                    <a:pt x="337428" y="603018"/>
                    <a:pt x="344614" y="620165"/>
                    <a:pt x="375128" y="644577"/>
                  </a:cubicBezTo>
                  <a:cubicBezTo>
                    <a:pt x="389196" y="655831"/>
                    <a:pt x="406419" y="662833"/>
                    <a:pt x="420098" y="674557"/>
                  </a:cubicBezTo>
                  <a:cubicBezTo>
                    <a:pt x="441559" y="692952"/>
                    <a:pt x="456540" y="718839"/>
                    <a:pt x="480059" y="734518"/>
                  </a:cubicBezTo>
                  <a:cubicBezTo>
                    <a:pt x="495049" y="744511"/>
                    <a:pt x="510961" y="753244"/>
                    <a:pt x="525029" y="764498"/>
                  </a:cubicBezTo>
                  <a:cubicBezTo>
                    <a:pt x="536065" y="773327"/>
                    <a:pt x="542891" y="787207"/>
                    <a:pt x="555010" y="794478"/>
                  </a:cubicBezTo>
                  <a:cubicBezTo>
                    <a:pt x="641126" y="846147"/>
                    <a:pt x="573404" y="782890"/>
                    <a:pt x="614970" y="824459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B2C715-015C-8E6B-8E8B-8E356A35DF75}"/>
                </a:ext>
              </a:extLst>
            </p:cNvPr>
            <p:cNvCxnSpPr>
              <a:cxnSpLocks/>
            </p:cNvCxnSpPr>
            <p:nvPr/>
          </p:nvCxnSpPr>
          <p:spPr>
            <a:xfrm>
              <a:off x="3809881" y="4137285"/>
              <a:ext cx="22028" cy="87015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230453-9EED-B062-BEBB-F3807A70B576}"/>
              </a:ext>
            </a:extLst>
          </p:cNvPr>
          <p:cNvCxnSpPr/>
          <p:nvPr/>
        </p:nvCxnSpPr>
        <p:spPr>
          <a:xfrm>
            <a:off x="3809881" y="801256"/>
            <a:ext cx="0" cy="4670155"/>
          </a:xfrm>
          <a:prstGeom prst="line">
            <a:avLst/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1EFE04-E1A5-7A8C-1F3A-545724DAEA78}"/>
              </a:ext>
            </a:extLst>
          </p:cNvPr>
          <p:cNvCxnSpPr/>
          <p:nvPr/>
        </p:nvCxnSpPr>
        <p:spPr>
          <a:xfrm>
            <a:off x="4352025" y="801256"/>
            <a:ext cx="0" cy="4670155"/>
          </a:xfrm>
          <a:prstGeom prst="line">
            <a:avLst/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169557-4432-D1B5-4734-7B541ABDD331}"/>
              </a:ext>
            </a:extLst>
          </p:cNvPr>
          <p:cNvGrpSpPr/>
          <p:nvPr/>
        </p:nvGrpSpPr>
        <p:grpSpPr>
          <a:xfrm>
            <a:off x="2777088" y="1650408"/>
            <a:ext cx="2396590" cy="753550"/>
            <a:chOff x="1409065" y="2367208"/>
            <a:chExt cx="1630927" cy="52589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791FD8-D39F-6FC6-FE53-86F5B9B3A8AD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F3B29E7-F799-DCD2-B3CF-EBD707466FA1}"/>
                </a:ext>
              </a:extLst>
            </p:cNvPr>
            <p:cNvSpPr/>
            <p:nvPr/>
          </p:nvSpPr>
          <p:spPr>
            <a:xfrm>
              <a:off x="2113603" y="2367208"/>
              <a:ext cx="356592" cy="525894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0BEB2C-A03C-F5A3-17E5-9FE00C93D987}"/>
                </a:ext>
              </a:extLst>
            </p:cNvPr>
            <p:cNvCxnSpPr/>
            <p:nvPr/>
          </p:nvCxnSpPr>
          <p:spPr>
            <a:xfrm>
              <a:off x="2467320" y="2367208"/>
              <a:ext cx="572672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C24899-F196-B2D9-990C-9DD3A2D18684}"/>
              </a:ext>
            </a:extLst>
          </p:cNvPr>
          <p:cNvGrpSpPr/>
          <p:nvPr/>
        </p:nvGrpSpPr>
        <p:grpSpPr>
          <a:xfrm>
            <a:off x="2777088" y="982664"/>
            <a:ext cx="2436327" cy="1421292"/>
            <a:chOff x="1409065" y="2189989"/>
            <a:chExt cx="1657969" cy="70311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FACE62-CD5B-3A21-4374-37D1EDE4044F}"/>
                </a:ext>
              </a:extLst>
            </p:cNvPr>
            <p:cNvCxnSpPr/>
            <p:nvPr/>
          </p:nvCxnSpPr>
          <p:spPr>
            <a:xfrm>
              <a:off x="1409065" y="2861062"/>
              <a:ext cx="719528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05FE416-DA46-249B-C4AA-3FCC338CDB0C}"/>
                </a:ext>
              </a:extLst>
            </p:cNvPr>
            <p:cNvSpPr/>
            <p:nvPr/>
          </p:nvSpPr>
          <p:spPr>
            <a:xfrm>
              <a:off x="2113603" y="2197762"/>
              <a:ext cx="380759" cy="695340"/>
            </a:xfrm>
            <a:custGeom>
              <a:avLst/>
              <a:gdLst>
                <a:gd name="connsiteX0" fmla="*/ 29980 w 344773"/>
                <a:gd name="connsiteY0" fmla="*/ 524656 h 524656"/>
                <a:gd name="connsiteX1" fmla="*/ 0 w 344773"/>
                <a:gd name="connsiteY1" fmla="*/ 419724 h 524656"/>
                <a:gd name="connsiteX2" fmla="*/ 29980 w 344773"/>
                <a:gd name="connsiteY2" fmla="*/ 329784 h 524656"/>
                <a:gd name="connsiteX3" fmla="*/ 59960 w 344773"/>
                <a:gd name="connsiteY3" fmla="*/ 239843 h 524656"/>
                <a:gd name="connsiteX4" fmla="*/ 74950 w 344773"/>
                <a:gd name="connsiteY4" fmla="*/ 194872 h 524656"/>
                <a:gd name="connsiteX5" fmla="*/ 104931 w 344773"/>
                <a:gd name="connsiteY5" fmla="*/ 164892 h 524656"/>
                <a:gd name="connsiteX6" fmla="*/ 119921 w 344773"/>
                <a:gd name="connsiteY6" fmla="*/ 119921 h 524656"/>
                <a:gd name="connsiteX7" fmla="*/ 209862 w 344773"/>
                <a:gd name="connsiteY7" fmla="*/ 44970 h 524656"/>
                <a:gd name="connsiteX8" fmla="*/ 299803 w 344773"/>
                <a:gd name="connsiteY8" fmla="*/ 14990 h 524656"/>
                <a:gd name="connsiteX9" fmla="*/ 344773 w 344773"/>
                <a:gd name="connsiteY9" fmla="*/ 0 h 52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773" h="524656">
                  <a:moveTo>
                    <a:pt x="29980" y="524656"/>
                  </a:moveTo>
                  <a:cubicBezTo>
                    <a:pt x="19987" y="489679"/>
                    <a:pt x="0" y="456101"/>
                    <a:pt x="0" y="419724"/>
                  </a:cubicBezTo>
                  <a:cubicBezTo>
                    <a:pt x="0" y="388122"/>
                    <a:pt x="19987" y="359764"/>
                    <a:pt x="29980" y="329784"/>
                  </a:cubicBezTo>
                  <a:lnTo>
                    <a:pt x="59960" y="239843"/>
                  </a:lnTo>
                  <a:cubicBezTo>
                    <a:pt x="64957" y="224853"/>
                    <a:pt x="63777" y="206045"/>
                    <a:pt x="74950" y="194872"/>
                  </a:cubicBezTo>
                  <a:lnTo>
                    <a:pt x="104931" y="164892"/>
                  </a:lnTo>
                  <a:cubicBezTo>
                    <a:pt x="109928" y="149902"/>
                    <a:pt x="111156" y="133068"/>
                    <a:pt x="119921" y="119921"/>
                  </a:cubicBezTo>
                  <a:cubicBezTo>
                    <a:pt x="134784" y="97626"/>
                    <a:pt x="183666" y="56613"/>
                    <a:pt x="209862" y="44970"/>
                  </a:cubicBezTo>
                  <a:cubicBezTo>
                    <a:pt x="238740" y="32135"/>
                    <a:pt x="269823" y="24983"/>
                    <a:pt x="299803" y="14990"/>
                  </a:cubicBezTo>
                  <a:lnTo>
                    <a:pt x="344773" y="0"/>
                  </a:ln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DA49F06-FA7B-DA83-6359-5E7C86C74831}"/>
                </a:ext>
              </a:extLst>
            </p:cNvPr>
            <p:cNvCxnSpPr/>
            <p:nvPr/>
          </p:nvCxnSpPr>
          <p:spPr>
            <a:xfrm>
              <a:off x="2494362" y="2189989"/>
              <a:ext cx="572672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1398A630-FE34-3A6A-FBE1-46143251D7F0}"/>
              </a:ext>
            </a:extLst>
          </p:cNvPr>
          <p:cNvSpPr/>
          <p:nvPr/>
        </p:nvSpPr>
        <p:spPr>
          <a:xfrm>
            <a:off x="3814757" y="3872122"/>
            <a:ext cx="506632" cy="1091956"/>
          </a:xfrm>
          <a:custGeom>
            <a:avLst/>
            <a:gdLst>
              <a:gd name="connsiteX0" fmla="*/ 15364 w 614970"/>
              <a:gd name="connsiteY0" fmla="*/ 0 h 824459"/>
              <a:gd name="connsiteX1" fmla="*/ 374 w 614970"/>
              <a:gd name="connsiteY1" fmla="*/ 104931 h 824459"/>
              <a:gd name="connsiteX2" fmla="*/ 30354 w 614970"/>
              <a:gd name="connsiteY2" fmla="*/ 194872 h 824459"/>
              <a:gd name="connsiteX3" fmla="*/ 75324 w 614970"/>
              <a:gd name="connsiteY3" fmla="*/ 269823 h 824459"/>
              <a:gd name="connsiteX4" fmla="*/ 90315 w 614970"/>
              <a:gd name="connsiteY4" fmla="*/ 314793 h 824459"/>
              <a:gd name="connsiteX5" fmla="*/ 150275 w 614970"/>
              <a:gd name="connsiteY5" fmla="*/ 404734 h 824459"/>
              <a:gd name="connsiteX6" fmla="*/ 255206 w 614970"/>
              <a:gd name="connsiteY6" fmla="*/ 509665 h 824459"/>
              <a:gd name="connsiteX7" fmla="*/ 315167 w 614970"/>
              <a:gd name="connsiteY7" fmla="*/ 569626 h 824459"/>
              <a:gd name="connsiteX8" fmla="*/ 375128 w 614970"/>
              <a:gd name="connsiteY8" fmla="*/ 644577 h 824459"/>
              <a:gd name="connsiteX9" fmla="*/ 420098 w 614970"/>
              <a:gd name="connsiteY9" fmla="*/ 674557 h 824459"/>
              <a:gd name="connsiteX10" fmla="*/ 480059 w 614970"/>
              <a:gd name="connsiteY10" fmla="*/ 734518 h 824459"/>
              <a:gd name="connsiteX11" fmla="*/ 525029 w 614970"/>
              <a:gd name="connsiteY11" fmla="*/ 764498 h 824459"/>
              <a:gd name="connsiteX12" fmla="*/ 555010 w 614970"/>
              <a:gd name="connsiteY12" fmla="*/ 794478 h 824459"/>
              <a:gd name="connsiteX13" fmla="*/ 614970 w 614970"/>
              <a:gd name="connsiteY13" fmla="*/ 824459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970" h="824459">
                <a:moveTo>
                  <a:pt x="15364" y="0"/>
                </a:moveTo>
                <a:cubicBezTo>
                  <a:pt x="10367" y="34977"/>
                  <a:pt x="-2336" y="69703"/>
                  <a:pt x="374" y="104931"/>
                </a:cubicBezTo>
                <a:cubicBezTo>
                  <a:pt x="2798" y="136440"/>
                  <a:pt x="20361" y="164892"/>
                  <a:pt x="30354" y="194872"/>
                </a:cubicBezTo>
                <a:cubicBezTo>
                  <a:pt x="49813" y="253249"/>
                  <a:pt x="34171" y="228669"/>
                  <a:pt x="75324" y="269823"/>
                </a:cubicBezTo>
                <a:cubicBezTo>
                  <a:pt x="80321" y="284813"/>
                  <a:pt x="82641" y="300981"/>
                  <a:pt x="90315" y="314793"/>
                </a:cubicBezTo>
                <a:cubicBezTo>
                  <a:pt x="107814" y="346290"/>
                  <a:pt x="124797" y="379256"/>
                  <a:pt x="150275" y="404734"/>
                </a:cubicBezTo>
                <a:lnTo>
                  <a:pt x="255206" y="509665"/>
                </a:lnTo>
                <a:lnTo>
                  <a:pt x="315167" y="569626"/>
                </a:lnTo>
                <a:cubicBezTo>
                  <a:pt x="337428" y="603018"/>
                  <a:pt x="344614" y="620165"/>
                  <a:pt x="375128" y="644577"/>
                </a:cubicBezTo>
                <a:cubicBezTo>
                  <a:pt x="389196" y="655831"/>
                  <a:pt x="406419" y="662833"/>
                  <a:pt x="420098" y="674557"/>
                </a:cubicBezTo>
                <a:cubicBezTo>
                  <a:pt x="441559" y="692952"/>
                  <a:pt x="456540" y="718839"/>
                  <a:pt x="480059" y="734518"/>
                </a:cubicBezTo>
                <a:cubicBezTo>
                  <a:pt x="495049" y="744511"/>
                  <a:pt x="510961" y="753244"/>
                  <a:pt x="525029" y="764498"/>
                </a:cubicBezTo>
                <a:cubicBezTo>
                  <a:pt x="536065" y="773327"/>
                  <a:pt x="542891" y="787207"/>
                  <a:pt x="555010" y="794478"/>
                </a:cubicBezTo>
                <a:cubicBezTo>
                  <a:pt x="641126" y="846147"/>
                  <a:pt x="573404" y="782890"/>
                  <a:pt x="614970" y="824459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FC67BF-DBCF-578B-A9BA-195FB1287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"/>
          <a:stretch/>
        </p:blipFill>
        <p:spPr>
          <a:xfrm>
            <a:off x="2623279" y="3018019"/>
            <a:ext cx="7255239" cy="3839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A161BE-AA3B-D791-8E4A-7B13B5315CF7}"/>
              </a:ext>
            </a:extLst>
          </p:cNvPr>
          <p:cNvSpPr txBox="1"/>
          <p:nvPr/>
        </p:nvSpPr>
        <p:spPr>
          <a:xfrm>
            <a:off x="225212" y="211493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initial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244910-6E5A-3A98-F9B0-8F102B60C8C8}"/>
              </a:ext>
            </a:extLst>
          </p:cNvPr>
          <p:cNvSpPr txBox="1"/>
          <p:nvPr/>
        </p:nvSpPr>
        <p:spPr>
          <a:xfrm>
            <a:off x="9697133" y="3504777"/>
            <a:ext cx="1509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A503"/>
                </a:solidFill>
              </a:rPr>
              <a:t>Six disturbance events detected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0C312-882F-99DA-6F54-1EBCB90B0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1"/>
          <a:stretch/>
        </p:blipFill>
        <p:spPr>
          <a:xfrm>
            <a:off x="2728210" y="1089821"/>
            <a:ext cx="7150308" cy="233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F176E-9E61-A189-2E46-24A353B0E002}"/>
              </a:ext>
            </a:extLst>
          </p:cNvPr>
          <p:cNvSpPr txBox="1"/>
          <p:nvPr/>
        </p:nvSpPr>
        <p:spPr>
          <a:xfrm>
            <a:off x="225212" y="90421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1 – identify disturbance windows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98DEC5-8408-AE54-9DF0-316F9068C7F0}"/>
              </a:ext>
            </a:extLst>
          </p:cNvPr>
          <p:cNvGrpSpPr/>
          <p:nvPr/>
        </p:nvGrpSpPr>
        <p:grpSpPr>
          <a:xfrm>
            <a:off x="3877622" y="3160611"/>
            <a:ext cx="3962234" cy="2607568"/>
            <a:chOff x="1338940" y="1170095"/>
            <a:chExt cx="2808515" cy="206296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3771DC-8640-2BA0-C250-F68810E0D2EC}"/>
                </a:ext>
              </a:extLst>
            </p:cNvPr>
            <p:cNvSpPr/>
            <p:nvPr/>
          </p:nvSpPr>
          <p:spPr>
            <a:xfrm>
              <a:off x="1338940" y="1516291"/>
              <a:ext cx="283029" cy="1139823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C90034-1E2A-C599-672A-4077E614D8B2}"/>
                </a:ext>
              </a:extLst>
            </p:cNvPr>
            <p:cNvSpPr/>
            <p:nvPr/>
          </p:nvSpPr>
          <p:spPr>
            <a:xfrm>
              <a:off x="2950025" y="2394857"/>
              <a:ext cx="283029" cy="838199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6D9C8E-F394-2611-7031-A18B62D4152D}"/>
                </a:ext>
              </a:extLst>
            </p:cNvPr>
            <p:cNvSpPr/>
            <p:nvPr/>
          </p:nvSpPr>
          <p:spPr>
            <a:xfrm>
              <a:off x="3167739" y="1554783"/>
              <a:ext cx="283029" cy="838199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77CB43-D36D-8DBE-40E0-2F2EACA63AD4}"/>
                </a:ext>
              </a:extLst>
            </p:cNvPr>
            <p:cNvSpPr/>
            <p:nvPr/>
          </p:nvSpPr>
          <p:spPr>
            <a:xfrm>
              <a:off x="3428997" y="2008294"/>
              <a:ext cx="283029" cy="838199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4DAFF7-22A4-5D00-A266-5B5C00017FE6}"/>
                </a:ext>
              </a:extLst>
            </p:cNvPr>
            <p:cNvSpPr/>
            <p:nvPr/>
          </p:nvSpPr>
          <p:spPr>
            <a:xfrm>
              <a:off x="3668483" y="1170095"/>
              <a:ext cx="283029" cy="838199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A8DDE6D-1ADF-E5E6-5FB5-A5038F08746F}"/>
                </a:ext>
              </a:extLst>
            </p:cNvPr>
            <p:cNvSpPr/>
            <p:nvPr/>
          </p:nvSpPr>
          <p:spPr>
            <a:xfrm>
              <a:off x="3864426" y="2008293"/>
              <a:ext cx="283029" cy="838199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170DE57-7437-44C5-3F99-430C019EFFFE}"/>
              </a:ext>
            </a:extLst>
          </p:cNvPr>
          <p:cNvSpPr txBox="1"/>
          <p:nvPr/>
        </p:nvSpPr>
        <p:spPr>
          <a:xfrm>
            <a:off x="695957" y="2048295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Closure phase bias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53E8F-BA8E-8161-1E42-63BA88739C9B}"/>
              </a:ext>
            </a:extLst>
          </p:cNvPr>
          <p:cNvSpPr txBox="1"/>
          <p:nvPr/>
        </p:nvSpPr>
        <p:spPr>
          <a:xfrm>
            <a:off x="659661" y="4291678"/>
            <a:ext cx="219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Closure phase bias gradient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C83A2C-9C57-3A4F-263E-72434A3ACBEE}"/>
              </a:ext>
            </a:extLst>
          </p:cNvPr>
          <p:cNvSpPr/>
          <p:nvPr/>
        </p:nvSpPr>
        <p:spPr>
          <a:xfrm>
            <a:off x="3677974" y="2238524"/>
            <a:ext cx="598943" cy="105947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D197A-E15E-0552-A507-AC99D8EDFEDE}"/>
              </a:ext>
            </a:extLst>
          </p:cNvPr>
          <p:cNvSpPr/>
          <p:nvPr/>
        </p:nvSpPr>
        <p:spPr>
          <a:xfrm>
            <a:off x="6542053" y="1087452"/>
            <a:ext cx="1373032" cy="164394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/>
      <p:bldP spid="26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A161BE-AA3B-D791-8E4A-7B13B5315CF7}"/>
              </a:ext>
            </a:extLst>
          </p:cNvPr>
          <p:cNvSpPr txBox="1"/>
          <p:nvPr/>
        </p:nvSpPr>
        <p:spPr>
          <a:xfrm>
            <a:off x="225212" y="211493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initial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F176E-9E61-A189-2E46-24A353B0E002}"/>
              </a:ext>
            </a:extLst>
          </p:cNvPr>
          <p:cNvSpPr txBox="1"/>
          <p:nvPr/>
        </p:nvSpPr>
        <p:spPr>
          <a:xfrm>
            <a:off x="225212" y="90421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 &amp; 3  – find the best fit soil moisture time-series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6EFE1-311C-2305-04D6-5F5B62ED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903307"/>
            <a:ext cx="7315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3A666-062A-6387-48C8-E7C8A66B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273550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A161BE-AA3B-D791-8E4A-7B13B5315CF7}"/>
              </a:ext>
            </a:extLst>
          </p:cNvPr>
          <p:cNvSpPr txBox="1"/>
          <p:nvPr/>
        </p:nvSpPr>
        <p:spPr>
          <a:xfrm>
            <a:off x="287290" y="275340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bias gradient as a proxy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74EBD6-475B-E639-C84D-6167A1F7DFC3}"/>
              </a:ext>
            </a:extLst>
          </p:cNvPr>
          <p:cNvGrpSpPr/>
          <p:nvPr/>
        </p:nvGrpSpPr>
        <p:grpSpPr>
          <a:xfrm>
            <a:off x="3990596" y="5903309"/>
            <a:ext cx="4782522" cy="307778"/>
            <a:chOff x="7206342" y="2667968"/>
            <a:chExt cx="4782522" cy="3077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47B6CD-7732-4F87-31A3-6685AA082E2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206342" y="2688770"/>
              <a:ext cx="217715" cy="211108"/>
            </a:xfrm>
            <a:prstGeom prst="ellipse">
              <a:avLst/>
            </a:prstGeom>
            <a:solidFill>
              <a:srgbClr val="F8A5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70835-02B3-3B0B-6F17-5A60650441AB}"/>
                </a:ext>
              </a:extLst>
            </p:cNvPr>
            <p:cNvSpPr txBox="1"/>
            <p:nvPr/>
          </p:nvSpPr>
          <p:spPr>
            <a:xfrm>
              <a:off x="7445826" y="2667969"/>
              <a:ext cx="1171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8A503"/>
                  </a:solidFill>
                </a:rPr>
                <a:t>Bias gradient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09C647-AD04-548E-E6A7-1380692465B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001558" y="2717375"/>
              <a:ext cx="217714" cy="2111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CDE2F5-7E14-2FD1-A394-A6177A7EC166}"/>
                </a:ext>
              </a:extLst>
            </p:cNvPr>
            <p:cNvSpPr txBox="1"/>
            <p:nvPr/>
          </p:nvSpPr>
          <p:spPr>
            <a:xfrm>
              <a:off x="9230160" y="2667968"/>
              <a:ext cx="275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In-situ soil moisture measurements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9983E3-36E4-A9C6-5241-0C2625EA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20" y="1052186"/>
            <a:ext cx="8942482" cy="44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1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82A6E4-ED52-79FE-88F4-F4E33512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7500" y="3324189"/>
            <a:ext cx="6299200" cy="252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7D367-A045-40BC-98B8-70D7588B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16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A9C844-F1CD-2AC2-6385-60D50D80B4C0}"/>
              </a:ext>
            </a:extLst>
          </p:cNvPr>
          <p:cNvSpPr txBox="1"/>
          <p:nvPr/>
        </p:nvSpPr>
        <p:spPr>
          <a:xfrm rot="16200000">
            <a:off x="4693205" y="1898670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 moisture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399D1-23BF-6034-658A-24795A379EB5}"/>
              </a:ext>
            </a:extLst>
          </p:cNvPr>
          <p:cNvSpPr txBox="1"/>
          <p:nvPr/>
        </p:nvSpPr>
        <p:spPr>
          <a:xfrm rot="16200000">
            <a:off x="4237471" y="4391586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Closure phase bias,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6D415-4D7A-5FAD-CC41-429402593F80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Numerical Simulation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A0D47-7C30-A203-581F-D0F263D0024C}"/>
              </a:ext>
            </a:extLst>
          </p:cNvPr>
          <p:cNvSpPr txBox="1"/>
          <p:nvPr/>
        </p:nvSpPr>
        <p:spPr>
          <a:xfrm>
            <a:off x="400442" y="1251861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II – Wet environment</a:t>
            </a:r>
          </a:p>
        </p:txBody>
      </p:sp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BEAD6E3F-B2BA-F68C-6C41-9756AEFD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282775"/>
            <a:ext cx="6172200" cy="1816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B8CBDC-C32E-DA58-5B3F-B64B764B54CC}"/>
              </a:ext>
            </a:extLst>
          </p:cNvPr>
          <p:cNvSpPr txBox="1"/>
          <p:nvPr/>
        </p:nvSpPr>
        <p:spPr>
          <a:xfrm>
            <a:off x="371707" y="3827012"/>
            <a:ext cx="4480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Key findings: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“Subsidence” in closure phase bias corresponds to soil moisture increase after irrigation.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subsidence magnitude depends on soil moisture increase rate and variation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Slower increase and greater variation result in larger subsidence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31074-F99C-C075-361B-718A20E5D665}"/>
              </a:ext>
            </a:extLst>
          </p:cNvPr>
          <p:cNvSpPr txBox="1"/>
          <p:nvPr/>
        </p:nvSpPr>
        <p:spPr>
          <a:xfrm>
            <a:off x="8198786" y="573628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E8887-9822-2A92-D244-AB30D84BB6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57" r="7357"/>
          <a:stretch/>
        </p:blipFill>
        <p:spPr>
          <a:xfrm>
            <a:off x="106876" y="2212717"/>
            <a:ext cx="4852168" cy="1422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202DF1-C16B-B669-30A0-295FE191213F}"/>
              </a:ext>
            </a:extLst>
          </p:cNvPr>
          <p:cNvSpPr txBox="1"/>
          <p:nvPr/>
        </p:nvSpPr>
        <p:spPr>
          <a:xfrm>
            <a:off x="527870" y="1760170"/>
            <a:ext cx="402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wet environment soil moisture in one year (in-situ)</a:t>
            </a:r>
          </a:p>
        </p:txBody>
      </p:sp>
    </p:spTree>
    <p:extLst>
      <p:ext uri="{BB962C8B-B14F-4D97-AF65-F5344CB8AC3E}">
        <p14:creationId xmlns:p14="http://schemas.microsoft.com/office/powerpoint/2010/main" val="47992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with a line&#10;&#10;Description automatically generated">
            <a:extLst>
              <a:ext uri="{FF2B5EF4-FFF2-40B4-BE49-F238E27FC236}">
                <a16:creationId xmlns:a16="http://schemas.microsoft.com/office/drawing/2014/main" id="{E588891C-97F8-B3E6-9C6E-D7F7D237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472925"/>
            <a:ext cx="73152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3896D-4AE8-4C41-9CE9-D62FEFF8B958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</a:t>
            </a:r>
            <a:r>
              <a:rPr lang="en-US" sz="2400" dirty="0">
                <a:latin typeface="Chalkboard" panose="03050602040202020205" pitchFamily="66" charset="77"/>
              </a:rPr>
              <a:t>validation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D4C2D-0264-6B9B-AA38-5113A2E34CD3}"/>
              </a:ext>
            </a:extLst>
          </p:cNvPr>
          <p:cNvSpPr txBox="1"/>
          <p:nvPr/>
        </p:nvSpPr>
        <p:spPr>
          <a:xfrm>
            <a:off x="400442" y="1251861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II – Wet environment</a:t>
            </a:r>
          </a:p>
        </p:txBody>
      </p:sp>
      <p:pic>
        <p:nvPicPr>
          <p:cNvPr id="7" name="Picture 6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8237125E-39BB-0E69-6964-C14A2609E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2" y="1621193"/>
            <a:ext cx="4907867" cy="427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AAA7D-7573-6CD8-AEDC-2DA1C9F3E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51"/>
          <a:stretch/>
        </p:blipFill>
        <p:spPr>
          <a:xfrm>
            <a:off x="219083" y="5897698"/>
            <a:ext cx="1518091" cy="3670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BEFFF-F25A-8E78-E7B6-5EC59D78A414}"/>
              </a:ext>
            </a:extLst>
          </p:cNvPr>
          <p:cNvSpPr txBox="1"/>
          <p:nvPr/>
        </p:nvSpPr>
        <p:spPr>
          <a:xfrm>
            <a:off x="1700632" y="5900328"/>
            <a:ext cx="30800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Closure phase bias, cm/year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0263A-9719-4A11-3913-A2E89ADBBB9F}"/>
              </a:ext>
            </a:extLst>
          </p:cNvPr>
          <p:cNvSpPr txBox="1"/>
          <p:nvPr/>
        </p:nvSpPr>
        <p:spPr>
          <a:xfrm>
            <a:off x="232619" y="6180462"/>
            <a:ext cx="3722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1B59F-6C99-5C57-7C41-3909F69D8B9C}"/>
              </a:ext>
            </a:extLst>
          </p:cNvPr>
          <p:cNvSpPr txBox="1"/>
          <p:nvPr/>
        </p:nvSpPr>
        <p:spPr>
          <a:xfrm>
            <a:off x="1378492" y="616455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2B08B-DBC9-8C33-9E44-3C10DEB2972A}"/>
              </a:ext>
            </a:extLst>
          </p:cNvPr>
          <p:cNvSpPr txBox="1"/>
          <p:nvPr/>
        </p:nvSpPr>
        <p:spPr>
          <a:xfrm>
            <a:off x="851048" y="615311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CC8A32-71E8-9D43-4DCD-5FFAEEFD529E}"/>
              </a:ext>
            </a:extLst>
          </p:cNvPr>
          <p:cNvGrpSpPr/>
          <p:nvPr/>
        </p:nvGrpSpPr>
        <p:grpSpPr>
          <a:xfrm>
            <a:off x="1456484" y="5294733"/>
            <a:ext cx="1972516" cy="469536"/>
            <a:chOff x="1585693" y="4696538"/>
            <a:chExt cx="1972516" cy="46953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C71F2-1C01-9D88-2E0A-5A4ECCF3F8B1}"/>
                </a:ext>
              </a:extLst>
            </p:cNvPr>
            <p:cNvCxnSpPr>
              <a:cxnSpLocks/>
            </p:cNvCxnSpPr>
            <p:nvPr/>
          </p:nvCxnSpPr>
          <p:spPr>
            <a:xfrm>
              <a:off x="1585693" y="4696538"/>
              <a:ext cx="1972516" cy="282966"/>
            </a:xfrm>
            <a:prstGeom prst="line">
              <a:avLst/>
            </a:prstGeom>
            <a:ln w="47625"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E6EE78-F81D-3EB7-E839-0E24FA03C7A2}"/>
                </a:ext>
              </a:extLst>
            </p:cNvPr>
            <p:cNvSpPr txBox="1"/>
            <p:nvPr/>
          </p:nvSpPr>
          <p:spPr>
            <a:xfrm rot="338045">
              <a:off x="2002206" y="4796742"/>
              <a:ext cx="87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250 km</a:t>
              </a:r>
            </a:p>
          </p:txBody>
        </p:sp>
      </p:grpSp>
      <p:sp>
        <p:nvSpPr>
          <p:cNvPr id="20" name="Multiply 19">
            <a:extLst>
              <a:ext uri="{FF2B5EF4-FFF2-40B4-BE49-F238E27FC236}">
                <a16:creationId xmlns:a16="http://schemas.microsoft.com/office/drawing/2014/main" id="{4D3AE9DD-53B8-48AD-7A32-EB133F418683}"/>
              </a:ext>
            </a:extLst>
          </p:cNvPr>
          <p:cNvSpPr/>
          <p:nvPr/>
        </p:nvSpPr>
        <p:spPr>
          <a:xfrm>
            <a:off x="2192561" y="2944355"/>
            <a:ext cx="238033" cy="210132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26" name="Picture 25" descr="A graph with a line going up&#10;&#10;Description automatically generated">
            <a:extLst>
              <a:ext uri="{FF2B5EF4-FFF2-40B4-BE49-F238E27FC236}">
                <a16:creationId xmlns:a16="http://schemas.microsoft.com/office/drawing/2014/main" id="{07A90391-3CDD-612B-4E8C-E90183DF03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90" r="6590"/>
          <a:stretch/>
        </p:blipFill>
        <p:spPr>
          <a:xfrm>
            <a:off x="5387093" y="2402450"/>
            <a:ext cx="6677435" cy="28841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7E9E67-9570-44D8-BA48-08BF00B682CE}"/>
              </a:ext>
            </a:extLst>
          </p:cNvPr>
          <p:cNvGrpSpPr/>
          <p:nvPr/>
        </p:nvGrpSpPr>
        <p:grpSpPr>
          <a:xfrm>
            <a:off x="7543800" y="2741462"/>
            <a:ext cx="3009768" cy="2140811"/>
            <a:chOff x="7630885" y="2930340"/>
            <a:chExt cx="3009768" cy="21408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69BBC6-71C6-8DAF-B354-C073CD907644}"/>
                </a:ext>
              </a:extLst>
            </p:cNvPr>
            <p:cNvSpPr/>
            <p:nvPr/>
          </p:nvSpPr>
          <p:spPr>
            <a:xfrm>
              <a:off x="7630885" y="2944355"/>
              <a:ext cx="351698" cy="2126796"/>
            </a:xfrm>
            <a:prstGeom prst="rect">
              <a:avLst/>
            </a:prstGeom>
            <a:solidFill>
              <a:schemeClr val="bg2">
                <a:alpha val="303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3D2BCE-03FD-A896-B742-34DF0DD1637F}"/>
                </a:ext>
              </a:extLst>
            </p:cNvPr>
            <p:cNvSpPr/>
            <p:nvPr/>
          </p:nvSpPr>
          <p:spPr>
            <a:xfrm>
              <a:off x="8697877" y="2930340"/>
              <a:ext cx="653143" cy="2126796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E492BA-1FCE-953E-0AAA-6CA8EEFA8CCA}"/>
                </a:ext>
              </a:extLst>
            </p:cNvPr>
            <p:cNvSpPr/>
            <p:nvPr/>
          </p:nvSpPr>
          <p:spPr>
            <a:xfrm>
              <a:off x="9987510" y="2930340"/>
              <a:ext cx="653143" cy="2126796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2748152-D83D-598F-7737-06F276D00BC7}"/>
              </a:ext>
            </a:extLst>
          </p:cNvPr>
          <p:cNvSpPr txBox="1"/>
          <p:nvPr/>
        </p:nvSpPr>
        <p:spPr>
          <a:xfrm>
            <a:off x="6100711" y="1962317"/>
            <a:ext cx="32378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closure phase bias, cm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F620A5-63A6-B22D-64D8-7D4310CFF68E}"/>
              </a:ext>
            </a:extLst>
          </p:cNvPr>
          <p:cNvCxnSpPr/>
          <p:nvPr/>
        </p:nvCxnSpPr>
        <p:spPr>
          <a:xfrm>
            <a:off x="5808065" y="2144945"/>
            <a:ext cx="2879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BED160-272D-4FDA-F111-44B1FC01AB84}"/>
              </a:ext>
            </a:extLst>
          </p:cNvPr>
          <p:cNvCxnSpPr/>
          <p:nvPr/>
        </p:nvCxnSpPr>
        <p:spPr>
          <a:xfrm>
            <a:off x="5808065" y="2402450"/>
            <a:ext cx="287935" cy="0"/>
          </a:xfrm>
          <a:prstGeom prst="line">
            <a:avLst/>
          </a:prstGeom>
          <a:ln w="38100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FCEBAB-FA55-A6A3-1323-9DA5619D709B}"/>
              </a:ext>
            </a:extLst>
          </p:cNvPr>
          <p:cNvSpPr txBox="1"/>
          <p:nvPr/>
        </p:nvSpPr>
        <p:spPr>
          <a:xfrm>
            <a:off x="6135577" y="2237862"/>
            <a:ext cx="32378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precipitation, cm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FF236E-D371-F09F-6B4B-26111583A5C5}"/>
              </a:ext>
            </a:extLst>
          </p:cNvPr>
          <p:cNvSpPr txBox="1"/>
          <p:nvPr/>
        </p:nvSpPr>
        <p:spPr>
          <a:xfrm>
            <a:off x="50158" y="6496012"/>
            <a:ext cx="860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Processed Sentinel data courtesy of Zhen Liu, JPL, California Institute of Technology, USA</a:t>
            </a:r>
          </a:p>
        </p:txBody>
      </p:sp>
    </p:spTree>
    <p:extLst>
      <p:ext uri="{BB962C8B-B14F-4D97-AF65-F5344CB8AC3E}">
        <p14:creationId xmlns:p14="http://schemas.microsoft.com/office/powerpoint/2010/main" val="30407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1B31496-9DC1-930D-5695-8A3CC52A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6" r="10006"/>
          <a:stretch/>
        </p:blipFill>
        <p:spPr>
          <a:xfrm>
            <a:off x="5713075" y="3719603"/>
            <a:ext cx="6126480" cy="2582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3896D-4AE8-4C41-9CE9-D62FEFF8B958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closure phase bias to soil moisture – </a:t>
            </a:r>
            <a:r>
              <a:rPr lang="en-US" sz="2400" dirty="0">
                <a:latin typeface="Chalkboard" panose="03050602040202020205" pitchFamily="66" charset="77"/>
              </a:rPr>
              <a:t>initial results</a:t>
            </a:r>
            <a:endParaRPr lang="en-US" sz="2400" dirty="0">
              <a:effectLst/>
              <a:latin typeface="Chalkboard" panose="03050602040202020205" pitchFamily="66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D4C2D-0264-6B9B-AA38-5113A2E34CD3}"/>
              </a:ext>
            </a:extLst>
          </p:cNvPr>
          <p:cNvSpPr txBox="1"/>
          <p:nvPr/>
        </p:nvSpPr>
        <p:spPr>
          <a:xfrm>
            <a:off x="400442" y="1251861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II – Wet environment</a:t>
            </a:r>
          </a:p>
        </p:txBody>
      </p:sp>
      <p:pic>
        <p:nvPicPr>
          <p:cNvPr id="7" name="Picture 6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8237125E-39BB-0E69-6964-C14A2609E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2" y="1621193"/>
            <a:ext cx="4907867" cy="427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AAA7D-7573-6CD8-AEDC-2DA1C9F3E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51"/>
          <a:stretch/>
        </p:blipFill>
        <p:spPr>
          <a:xfrm>
            <a:off x="219083" y="5897698"/>
            <a:ext cx="1518091" cy="3670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BEFFF-F25A-8E78-E7B6-5EC59D78A414}"/>
              </a:ext>
            </a:extLst>
          </p:cNvPr>
          <p:cNvSpPr txBox="1"/>
          <p:nvPr/>
        </p:nvSpPr>
        <p:spPr>
          <a:xfrm>
            <a:off x="1700632" y="5900328"/>
            <a:ext cx="30800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Closure phase bias, cm/year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0263A-9719-4A11-3913-A2E89ADBBB9F}"/>
              </a:ext>
            </a:extLst>
          </p:cNvPr>
          <p:cNvSpPr txBox="1"/>
          <p:nvPr/>
        </p:nvSpPr>
        <p:spPr>
          <a:xfrm>
            <a:off x="232619" y="6180462"/>
            <a:ext cx="3722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1B59F-6C99-5C57-7C41-3909F69D8B9C}"/>
              </a:ext>
            </a:extLst>
          </p:cNvPr>
          <p:cNvSpPr txBox="1"/>
          <p:nvPr/>
        </p:nvSpPr>
        <p:spPr>
          <a:xfrm>
            <a:off x="1378492" y="616455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2B08B-DBC9-8C33-9E44-3C10DEB2972A}"/>
              </a:ext>
            </a:extLst>
          </p:cNvPr>
          <p:cNvSpPr txBox="1"/>
          <p:nvPr/>
        </p:nvSpPr>
        <p:spPr>
          <a:xfrm>
            <a:off x="851048" y="615311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CC8A32-71E8-9D43-4DCD-5FFAEEFD529E}"/>
              </a:ext>
            </a:extLst>
          </p:cNvPr>
          <p:cNvGrpSpPr/>
          <p:nvPr/>
        </p:nvGrpSpPr>
        <p:grpSpPr>
          <a:xfrm>
            <a:off x="1456484" y="5294733"/>
            <a:ext cx="1972516" cy="469536"/>
            <a:chOff x="1585693" y="4696538"/>
            <a:chExt cx="1972516" cy="46953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C71F2-1C01-9D88-2E0A-5A4ECCF3F8B1}"/>
                </a:ext>
              </a:extLst>
            </p:cNvPr>
            <p:cNvCxnSpPr>
              <a:cxnSpLocks/>
            </p:cNvCxnSpPr>
            <p:nvPr/>
          </p:nvCxnSpPr>
          <p:spPr>
            <a:xfrm>
              <a:off x="1585693" y="4696538"/>
              <a:ext cx="1972516" cy="282966"/>
            </a:xfrm>
            <a:prstGeom prst="line">
              <a:avLst/>
            </a:prstGeom>
            <a:ln w="47625"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E6EE78-F81D-3EB7-E839-0E24FA03C7A2}"/>
                </a:ext>
              </a:extLst>
            </p:cNvPr>
            <p:cNvSpPr txBox="1"/>
            <p:nvPr/>
          </p:nvSpPr>
          <p:spPr>
            <a:xfrm rot="338045">
              <a:off x="2002206" y="4796742"/>
              <a:ext cx="87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250 km</a:t>
              </a:r>
            </a:p>
          </p:txBody>
        </p:sp>
      </p:grpSp>
      <p:sp>
        <p:nvSpPr>
          <p:cNvPr id="20" name="Multiply 19">
            <a:extLst>
              <a:ext uri="{FF2B5EF4-FFF2-40B4-BE49-F238E27FC236}">
                <a16:creationId xmlns:a16="http://schemas.microsoft.com/office/drawing/2014/main" id="{4D3AE9DD-53B8-48AD-7A32-EB133F418683}"/>
              </a:ext>
            </a:extLst>
          </p:cNvPr>
          <p:cNvSpPr/>
          <p:nvPr/>
        </p:nvSpPr>
        <p:spPr>
          <a:xfrm>
            <a:off x="2192561" y="2944355"/>
            <a:ext cx="238033" cy="210132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69BBC6-71C6-8DAF-B354-C073CD907644}"/>
              </a:ext>
            </a:extLst>
          </p:cNvPr>
          <p:cNvSpPr/>
          <p:nvPr/>
        </p:nvSpPr>
        <p:spPr>
          <a:xfrm>
            <a:off x="7794172" y="1587986"/>
            <a:ext cx="455330" cy="2126796"/>
          </a:xfrm>
          <a:prstGeom prst="rect">
            <a:avLst/>
          </a:prstGeom>
          <a:solidFill>
            <a:schemeClr val="bg2">
              <a:alpha val="303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3D2BCE-03FD-A896-B742-34DF0DD1637F}"/>
              </a:ext>
            </a:extLst>
          </p:cNvPr>
          <p:cNvSpPr/>
          <p:nvPr/>
        </p:nvSpPr>
        <p:spPr>
          <a:xfrm>
            <a:off x="8958942" y="1560063"/>
            <a:ext cx="653143" cy="212679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E492BA-1FCE-953E-0AAA-6CA8EEFA8CCA}"/>
              </a:ext>
            </a:extLst>
          </p:cNvPr>
          <p:cNvSpPr/>
          <p:nvPr/>
        </p:nvSpPr>
        <p:spPr>
          <a:xfrm>
            <a:off x="10181044" y="1587986"/>
            <a:ext cx="653143" cy="212679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A2D9BA1-2838-6425-4B23-540FD20876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59" r="4359"/>
          <a:stretch/>
        </p:blipFill>
        <p:spPr>
          <a:xfrm>
            <a:off x="5308309" y="1194950"/>
            <a:ext cx="6677435" cy="2743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13630E-61A0-BDF6-8952-0D4E34552BD1}"/>
              </a:ext>
            </a:extLst>
          </p:cNvPr>
          <p:cNvSpPr txBox="1"/>
          <p:nvPr/>
        </p:nvSpPr>
        <p:spPr>
          <a:xfrm>
            <a:off x="50158" y="6496012"/>
            <a:ext cx="857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*Processed Sentinel data courtesy of Zhen Liu, JPL, California Institute of Technology, USA</a:t>
            </a:r>
          </a:p>
        </p:txBody>
      </p:sp>
    </p:spTree>
    <p:extLst>
      <p:ext uri="{BB962C8B-B14F-4D97-AF65-F5344CB8AC3E}">
        <p14:creationId xmlns:p14="http://schemas.microsoft.com/office/powerpoint/2010/main" val="250910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B48B8-6C2D-0F5D-61F9-849ACA19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94203-58E3-37D0-48EC-3D22DE369BA1}"/>
              </a:ext>
            </a:extLst>
          </p:cNvPr>
          <p:cNvSpPr txBox="1"/>
          <p:nvPr/>
        </p:nvSpPr>
        <p:spPr>
          <a:xfrm>
            <a:off x="225212" y="211493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Modeling soil moisture from closure phase bias - Summary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05FF3-0543-05A8-2722-51B07AEACA70}"/>
              </a:ext>
            </a:extLst>
          </p:cNvPr>
          <p:cNvGrpSpPr/>
          <p:nvPr/>
        </p:nvGrpSpPr>
        <p:grpSpPr>
          <a:xfrm>
            <a:off x="702448" y="1433682"/>
            <a:ext cx="3743332" cy="2413454"/>
            <a:chOff x="6824774" y="994934"/>
            <a:chExt cx="3743332" cy="24134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11BC4C-809F-1FCA-9A08-780C88B9194C}"/>
                </a:ext>
              </a:extLst>
            </p:cNvPr>
            <p:cNvGrpSpPr/>
            <p:nvPr/>
          </p:nvGrpSpPr>
          <p:grpSpPr>
            <a:xfrm>
              <a:off x="6824774" y="994934"/>
              <a:ext cx="3299199" cy="1746189"/>
              <a:chOff x="5468104" y="1644711"/>
              <a:chExt cx="3299199" cy="174618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2049AD-A50D-4FF3-42F0-5FCE71BEEE54}"/>
                  </a:ext>
                </a:extLst>
              </p:cNvPr>
              <p:cNvGrpSpPr/>
              <p:nvPr/>
            </p:nvGrpSpPr>
            <p:grpSpPr>
              <a:xfrm>
                <a:off x="5932141" y="1644711"/>
                <a:ext cx="1356880" cy="1437448"/>
                <a:chOff x="8997305" y="1518754"/>
                <a:chExt cx="1829568" cy="184783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517017-6908-480A-A3DA-C94A4BC3986B}"/>
                    </a:ext>
                  </a:extLst>
                </p:cNvPr>
                <p:cNvGrpSpPr/>
                <p:nvPr/>
              </p:nvGrpSpPr>
              <p:grpSpPr>
                <a:xfrm>
                  <a:off x="8997305" y="1518754"/>
                  <a:ext cx="1002457" cy="1116325"/>
                  <a:chOff x="8616910" y="3613891"/>
                  <a:chExt cx="1002457" cy="1116325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396989E0-00D4-11C8-1310-867970ED06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6910" y="3704925"/>
                    <a:ext cx="0" cy="39317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73512D4-7E3C-FC3C-CF0A-3966E28C117D}"/>
                      </a:ext>
                    </a:extLst>
                  </p:cNvPr>
                  <p:cNvGrpSpPr/>
                  <p:nvPr/>
                </p:nvGrpSpPr>
                <p:grpSpPr>
                  <a:xfrm>
                    <a:off x="8714226" y="3613891"/>
                    <a:ext cx="905141" cy="1116325"/>
                    <a:chOff x="8714226" y="3613891"/>
                    <a:chExt cx="905141" cy="1116325"/>
                  </a:xfrm>
                </p:grpSpPr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9DD6666D-4D46-A861-2B85-0009942E19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96596" y="3613891"/>
                      <a:ext cx="0" cy="812985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5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EEE46D1B-19EC-9C05-22BB-175AA26195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714226" y="3704924"/>
                      <a:ext cx="0" cy="39317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0C24042C-8D4D-C4FF-D566-C61BD1FB3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5946" y="3613891"/>
                      <a:ext cx="0" cy="812985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5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>
                      <a:extLst>
                        <a:ext uri="{FF2B5EF4-FFF2-40B4-BE49-F238E27FC236}">
                          <a16:creationId xmlns:a16="http://schemas.microsoft.com/office/drawing/2014/main" id="{901C8951-7316-9E36-CAF7-4A1107A491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66967" y="3671874"/>
                      <a:ext cx="0" cy="1049943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6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891182A6-B51E-D436-B63B-84246C1B17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619367" y="3680273"/>
                      <a:ext cx="0" cy="1049943"/>
                    </a:xfrm>
                    <a:prstGeom prst="straightConnector1">
                      <a:avLst/>
                    </a:prstGeom>
                    <a:ln w="38100">
                      <a:solidFill>
                        <a:srgbClr val="6FAD47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D9F663A-70E8-EBF1-D67E-6B4C067F1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74473" y="1576737"/>
                  <a:ext cx="0" cy="1789856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42319873-D3A2-F4AB-6D49-2505D9C3A8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26873" y="1585136"/>
                  <a:ext cx="0" cy="1781457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51D48C-9DAD-A855-4CBC-4164A67C568C}"/>
                  </a:ext>
                </a:extLst>
              </p:cNvPr>
              <p:cNvSpPr/>
              <p:nvPr/>
            </p:nvSpPr>
            <p:spPr>
              <a:xfrm>
                <a:off x="5537703" y="1997329"/>
                <a:ext cx="3217504" cy="1393571"/>
              </a:xfrm>
              <a:prstGeom prst="rect">
                <a:avLst/>
              </a:prstGeom>
              <a:solidFill>
                <a:schemeClr val="accent2">
                  <a:lumMod val="50000"/>
                  <a:alpha val="72103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8DDE2B8-DFBC-A37E-6AFB-C5C00B4698F6}"/>
                  </a:ext>
                </a:extLst>
              </p:cNvPr>
              <p:cNvCxnSpPr/>
              <p:nvPr/>
            </p:nvCxnSpPr>
            <p:spPr>
              <a:xfrm flipV="1">
                <a:off x="5536119" y="2290452"/>
                <a:ext cx="3231184" cy="75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4C315C-7BE1-7C61-0993-F43DFBF5522A}"/>
                  </a:ext>
                </a:extLst>
              </p:cNvPr>
              <p:cNvCxnSpPr/>
              <p:nvPr/>
            </p:nvCxnSpPr>
            <p:spPr>
              <a:xfrm flipV="1">
                <a:off x="5468104" y="2611364"/>
                <a:ext cx="3231184" cy="75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BC0F5DC-AC4D-E03A-A0E6-B484AEBDA3E9}"/>
                  </a:ext>
                </a:extLst>
              </p:cNvPr>
              <p:cNvCxnSpPr/>
              <p:nvPr/>
            </p:nvCxnSpPr>
            <p:spPr>
              <a:xfrm flipV="1">
                <a:off x="5536119" y="3043315"/>
                <a:ext cx="3231184" cy="75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CE51F5-05B9-FE03-D004-AC2F77EB69EC}"/>
                </a:ext>
              </a:extLst>
            </p:cNvPr>
            <p:cNvSpPr txBox="1"/>
            <p:nvPr/>
          </p:nvSpPr>
          <p:spPr>
            <a:xfrm>
              <a:off x="6824774" y="2762057"/>
              <a:ext cx="3743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discrete soil moisture model</a:t>
              </a:r>
            </a:p>
            <a:p>
              <a:r>
                <a:rPr lang="en-US" dirty="0"/>
                <a:t>soil moisture -&gt; closure phase bias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3EB3E82-8AE8-E348-F674-6114B30ECA00}"/>
                  </a:ext>
                </a:extLst>
              </p14:cNvPr>
              <p14:cNvContentPartPr/>
              <p14:nvPr/>
            </p14:nvContentPartPr>
            <p14:xfrm>
              <a:off x="11642028" y="1004735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3EB3E82-8AE8-E348-F674-6114B30EC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5908" y="99861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8CB84470-08B4-4B63-3E6C-7BDBCFB613C1}"/>
              </a:ext>
            </a:extLst>
          </p:cNvPr>
          <p:cNvGrpSpPr/>
          <p:nvPr/>
        </p:nvGrpSpPr>
        <p:grpSpPr>
          <a:xfrm>
            <a:off x="2633021" y="4457535"/>
            <a:ext cx="8637894" cy="1578436"/>
            <a:chOff x="1293762" y="4109545"/>
            <a:chExt cx="8637894" cy="157843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67F87D2-560B-605D-DAB3-75D73F8E7717}"/>
                </a:ext>
              </a:extLst>
            </p:cNvPr>
            <p:cNvGrpSpPr/>
            <p:nvPr/>
          </p:nvGrpSpPr>
          <p:grpSpPr>
            <a:xfrm>
              <a:off x="7548210" y="4591740"/>
              <a:ext cx="2383446" cy="1060554"/>
              <a:chOff x="1409065" y="2368446"/>
              <a:chExt cx="1621983" cy="52465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C27D36C-40F0-2F98-11E2-CE93C624BD63}"/>
                  </a:ext>
                </a:extLst>
              </p:cNvPr>
              <p:cNvCxnSpPr/>
              <p:nvPr/>
            </p:nvCxnSpPr>
            <p:spPr>
              <a:xfrm>
                <a:off x="1409065" y="2861062"/>
                <a:ext cx="71952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ABA9345-535F-69E9-FD38-321B0929EA77}"/>
                  </a:ext>
                </a:extLst>
              </p:cNvPr>
              <p:cNvSpPr/>
              <p:nvPr/>
            </p:nvSpPr>
            <p:spPr>
              <a:xfrm>
                <a:off x="2113603" y="2368446"/>
                <a:ext cx="344773" cy="524656"/>
              </a:xfrm>
              <a:custGeom>
                <a:avLst/>
                <a:gdLst>
                  <a:gd name="connsiteX0" fmla="*/ 29980 w 344773"/>
                  <a:gd name="connsiteY0" fmla="*/ 524656 h 524656"/>
                  <a:gd name="connsiteX1" fmla="*/ 0 w 344773"/>
                  <a:gd name="connsiteY1" fmla="*/ 419724 h 524656"/>
                  <a:gd name="connsiteX2" fmla="*/ 29980 w 344773"/>
                  <a:gd name="connsiteY2" fmla="*/ 329784 h 524656"/>
                  <a:gd name="connsiteX3" fmla="*/ 59960 w 344773"/>
                  <a:gd name="connsiteY3" fmla="*/ 239843 h 524656"/>
                  <a:gd name="connsiteX4" fmla="*/ 74950 w 344773"/>
                  <a:gd name="connsiteY4" fmla="*/ 194872 h 524656"/>
                  <a:gd name="connsiteX5" fmla="*/ 104931 w 344773"/>
                  <a:gd name="connsiteY5" fmla="*/ 164892 h 524656"/>
                  <a:gd name="connsiteX6" fmla="*/ 119921 w 344773"/>
                  <a:gd name="connsiteY6" fmla="*/ 119921 h 524656"/>
                  <a:gd name="connsiteX7" fmla="*/ 209862 w 344773"/>
                  <a:gd name="connsiteY7" fmla="*/ 44970 h 524656"/>
                  <a:gd name="connsiteX8" fmla="*/ 299803 w 344773"/>
                  <a:gd name="connsiteY8" fmla="*/ 14990 h 524656"/>
                  <a:gd name="connsiteX9" fmla="*/ 344773 w 344773"/>
                  <a:gd name="connsiteY9" fmla="*/ 0 h 52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773" h="524656">
                    <a:moveTo>
                      <a:pt x="29980" y="524656"/>
                    </a:moveTo>
                    <a:cubicBezTo>
                      <a:pt x="19987" y="489679"/>
                      <a:pt x="0" y="456101"/>
                      <a:pt x="0" y="419724"/>
                    </a:cubicBezTo>
                    <a:cubicBezTo>
                      <a:pt x="0" y="388122"/>
                      <a:pt x="19987" y="359764"/>
                      <a:pt x="29980" y="329784"/>
                    </a:cubicBezTo>
                    <a:lnTo>
                      <a:pt x="59960" y="239843"/>
                    </a:lnTo>
                    <a:cubicBezTo>
                      <a:pt x="64957" y="224853"/>
                      <a:pt x="63777" y="206045"/>
                      <a:pt x="74950" y="194872"/>
                    </a:cubicBezTo>
                    <a:lnTo>
                      <a:pt x="104931" y="164892"/>
                    </a:lnTo>
                    <a:cubicBezTo>
                      <a:pt x="109928" y="149902"/>
                      <a:pt x="111156" y="133068"/>
                      <a:pt x="119921" y="119921"/>
                    </a:cubicBezTo>
                    <a:cubicBezTo>
                      <a:pt x="134784" y="97626"/>
                      <a:pt x="183666" y="56613"/>
                      <a:pt x="209862" y="44970"/>
                    </a:cubicBezTo>
                    <a:cubicBezTo>
                      <a:pt x="238740" y="32135"/>
                      <a:pt x="269823" y="24983"/>
                      <a:pt x="299803" y="14990"/>
                    </a:cubicBezTo>
                    <a:lnTo>
                      <a:pt x="344773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A44935-51E5-41A1-008D-B04D46BDF4EB}"/>
                  </a:ext>
                </a:extLst>
              </p:cNvPr>
              <p:cNvCxnSpPr/>
              <p:nvPr/>
            </p:nvCxnSpPr>
            <p:spPr>
              <a:xfrm>
                <a:off x="2458376" y="2368446"/>
                <a:ext cx="57267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194142-0985-5B6F-098C-233A1346719C}"/>
                </a:ext>
              </a:extLst>
            </p:cNvPr>
            <p:cNvGrpSpPr/>
            <p:nvPr/>
          </p:nvGrpSpPr>
          <p:grpSpPr>
            <a:xfrm>
              <a:off x="2098567" y="4109545"/>
              <a:ext cx="2599246" cy="1578436"/>
              <a:chOff x="2774588" y="3429000"/>
              <a:chExt cx="2599246" cy="157843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3FC5DEB-9B72-42C7-A325-16B24D7082DF}"/>
                  </a:ext>
                </a:extLst>
              </p:cNvPr>
              <p:cNvCxnSpPr/>
              <p:nvPr/>
            </p:nvCxnSpPr>
            <p:spPr>
              <a:xfrm>
                <a:off x="2774588" y="5007436"/>
                <a:ext cx="1057321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D1CDE5D-4B07-12D9-62CB-49095B5F68A0}"/>
                  </a:ext>
                </a:extLst>
              </p:cNvPr>
              <p:cNvCxnSpPr/>
              <p:nvPr/>
            </p:nvCxnSpPr>
            <p:spPr>
              <a:xfrm>
                <a:off x="4316513" y="5007436"/>
                <a:ext cx="1057321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E3DE470-C765-E219-9C93-27AB617F1061}"/>
                  </a:ext>
                </a:extLst>
              </p:cNvPr>
              <p:cNvCxnSpPr>
                <a:cxnSpLocks/>
                <a:stCxn id="49" idx="1"/>
              </p:cNvCxnSpPr>
              <p:nvPr/>
            </p:nvCxnSpPr>
            <p:spPr>
              <a:xfrm>
                <a:off x="3825833" y="3627892"/>
                <a:ext cx="6076" cy="137954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58820BD-9D81-74EB-5723-B642A49D35CA}"/>
                  </a:ext>
                </a:extLst>
              </p:cNvPr>
              <p:cNvSpPr/>
              <p:nvPr/>
            </p:nvSpPr>
            <p:spPr>
              <a:xfrm>
                <a:off x="3825525" y="3429000"/>
                <a:ext cx="506632" cy="1562725"/>
              </a:xfrm>
              <a:custGeom>
                <a:avLst/>
                <a:gdLst>
                  <a:gd name="connsiteX0" fmla="*/ 15364 w 614970"/>
                  <a:gd name="connsiteY0" fmla="*/ 0 h 824459"/>
                  <a:gd name="connsiteX1" fmla="*/ 374 w 614970"/>
                  <a:gd name="connsiteY1" fmla="*/ 104931 h 824459"/>
                  <a:gd name="connsiteX2" fmla="*/ 30354 w 614970"/>
                  <a:gd name="connsiteY2" fmla="*/ 194872 h 824459"/>
                  <a:gd name="connsiteX3" fmla="*/ 75324 w 614970"/>
                  <a:gd name="connsiteY3" fmla="*/ 269823 h 824459"/>
                  <a:gd name="connsiteX4" fmla="*/ 90315 w 614970"/>
                  <a:gd name="connsiteY4" fmla="*/ 314793 h 824459"/>
                  <a:gd name="connsiteX5" fmla="*/ 150275 w 614970"/>
                  <a:gd name="connsiteY5" fmla="*/ 404734 h 824459"/>
                  <a:gd name="connsiteX6" fmla="*/ 255206 w 614970"/>
                  <a:gd name="connsiteY6" fmla="*/ 509665 h 824459"/>
                  <a:gd name="connsiteX7" fmla="*/ 315167 w 614970"/>
                  <a:gd name="connsiteY7" fmla="*/ 569626 h 824459"/>
                  <a:gd name="connsiteX8" fmla="*/ 375128 w 614970"/>
                  <a:gd name="connsiteY8" fmla="*/ 644577 h 824459"/>
                  <a:gd name="connsiteX9" fmla="*/ 420098 w 614970"/>
                  <a:gd name="connsiteY9" fmla="*/ 674557 h 824459"/>
                  <a:gd name="connsiteX10" fmla="*/ 480059 w 614970"/>
                  <a:gd name="connsiteY10" fmla="*/ 734518 h 824459"/>
                  <a:gd name="connsiteX11" fmla="*/ 525029 w 614970"/>
                  <a:gd name="connsiteY11" fmla="*/ 764498 h 824459"/>
                  <a:gd name="connsiteX12" fmla="*/ 555010 w 614970"/>
                  <a:gd name="connsiteY12" fmla="*/ 794478 h 824459"/>
                  <a:gd name="connsiteX13" fmla="*/ 614970 w 614970"/>
                  <a:gd name="connsiteY13" fmla="*/ 824459 h 8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4970" h="824459">
                    <a:moveTo>
                      <a:pt x="15364" y="0"/>
                    </a:moveTo>
                    <a:cubicBezTo>
                      <a:pt x="10367" y="34977"/>
                      <a:pt x="-2336" y="69703"/>
                      <a:pt x="374" y="104931"/>
                    </a:cubicBezTo>
                    <a:cubicBezTo>
                      <a:pt x="2798" y="136440"/>
                      <a:pt x="20361" y="164892"/>
                      <a:pt x="30354" y="194872"/>
                    </a:cubicBezTo>
                    <a:cubicBezTo>
                      <a:pt x="49813" y="253249"/>
                      <a:pt x="34171" y="228669"/>
                      <a:pt x="75324" y="269823"/>
                    </a:cubicBezTo>
                    <a:cubicBezTo>
                      <a:pt x="80321" y="284813"/>
                      <a:pt x="82641" y="300981"/>
                      <a:pt x="90315" y="314793"/>
                    </a:cubicBezTo>
                    <a:cubicBezTo>
                      <a:pt x="107814" y="346290"/>
                      <a:pt x="124797" y="379256"/>
                      <a:pt x="150275" y="404734"/>
                    </a:cubicBezTo>
                    <a:lnTo>
                      <a:pt x="255206" y="509665"/>
                    </a:lnTo>
                    <a:lnTo>
                      <a:pt x="315167" y="569626"/>
                    </a:lnTo>
                    <a:cubicBezTo>
                      <a:pt x="337428" y="603018"/>
                      <a:pt x="344614" y="620165"/>
                      <a:pt x="375128" y="644577"/>
                    </a:cubicBezTo>
                    <a:cubicBezTo>
                      <a:pt x="389196" y="655831"/>
                      <a:pt x="406419" y="662833"/>
                      <a:pt x="420098" y="674557"/>
                    </a:cubicBezTo>
                    <a:cubicBezTo>
                      <a:pt x="441559" y="692952"/>
                      <a:pt x="456540" y="718839"/>
                      <a:pt x="480059" y="734518"/>
                    </a:cubicBezTo>
                    <a:cubicBezTo>
                      <a:pt x="495049" y="744511"/>
                      <a:pt x="510961" y="753244"/>
                      <a:pt x="525029" y="764498"/>
                    </a:cubicBezTo>
                    <a:cubicBezTo>
                      <a:pt x="536065" y="773327"/>
                      <a:pt x="542891" y="787207"/>
                      <a:pt x="555010" y="794478"/>
                    </a:cubicBezTo>
                    <a:cubicBezTo>
                      <a:pt x="641126" y="846147"/>
                      <a:pt x="573404" y="782890"/>
                      <a:pt x="614970" y="824459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0A5343-E193-7C87-5C9C-C67B9B8F10BE}"/>
                </a:ext>
              </a:extLst>
            </p:cNvPr>
            <p:cNvSpPr txBox="1"/>
            <p:nvPr/>
          </p:nvSpPr>
          <p:spPr>
            <a:xfrm>
              <a:off x="1293762" y="4414131"/>
              <a:ext cx="14176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Soil moisture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8CEF63-AAF1-5752-1EFD-5061B06E1B9C}"/>
                </a:ext>
              </a:extLst>
            </p:cNvPr>
            <p:cNvSpPr txBox="1"/>
            <p:nvPr/>
          </p:nvSpPr>
          <p:spPr>
            <a:xfrm>
              <a:off x="6976897" y="4338854"/>
              <a:ext cx="637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Bias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49E8788F-B23D-36A0-E1E9-CEB0775D9757}"/>
                </a:ext>
              </a:extLst>
            </p:cNvPr>
            <p:cNvSpPr/>
            <p:nvPr/>
          </p:nvSpPr>
          <p:spPr>
            <a:xfrm>
              <a:off x="5210743" y="4496648"/>
              <a:ext cx="978408" cy="48463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D8418868-8B73-6D57-CE1C-C3E1B3526FD8}"/>
                </a:ext>
              </a:extLst>
            </p:cNvPr>
            <p:cNvSpPr/>
            <p:nvPr/>
          </p:nvSpPr>
          <p:spPr>
            <a:xfrm>
              <a:off x="5141411" y="5053879"/>
              <a:ext cx="978408" cy="484632"/>
            </a:xfrm>
            <a:prstGeom prst="leftArrow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3B744AD-F3A8-E83F-2B20-95FB5492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370" y="926036"/>
            <a:ext cx="2757390" cy="2821924"/>
          </a:xfrm>
          <a:prstGeom prst="rect">
            <a:avLst/>
          </a:prstGeom>
        </p:spPr>
      </p:pic>
      <p:pic>
        <p:nvPicPr>
          <p:cNvPr id="61" name="Picture 60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2B5736F5-2C4C-6EA3-7FF0-8EA1B92FF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786" y="888999"/>
            <a:ext cx="3282766" cy="2858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9BA8D-232D-2AA7-E504-1B6352ABCEAF}"/>
              </a:ext>
            </a:extLst>
          </p:cNvPr>
          <p:cNvSpPr txBox="1"/>
          <p:nvPr/>
        </p:nvSpPr>
        <p:spPr>
          <a:xfrm>
            <a:off x="274576" y="949740"/>
            <a:ext cx="131661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D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7C319-3232-F6B1-26FF-F6A55E99B114}"/>
              </a:ext>
            </a:extLst>
          </p:cNvPr>
          <p:cNvSpPr txBox="1"/>
          <p:nvPr/>
        </p:nvSpPr>
        <p:spPr>
          <a:xfrm>
            <a:off x="3629017" y="954484"/>
            <a:ext cx="252411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D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6112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F48485D-178A-7C7E-5A6B-601B26C2ED73}"/>
              </a:ext>
            </a:extLst>
          </p:cNvPr>
          <p:cNvSpPr txBox="1"/>
          <p:nvPr/>
        </p:nvSpPr>
        <p:spPr>
          <a:xfrm>
            <a:off x="357188" y="516796"/>
            <a:ext cx="376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Non-zero closure phase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B7CDC1-23C7-867D-FAAF-58F2D47A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F92D5-4DEC-58DF-26CA-1D402328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78" y="1417447"/>
            <a:ext cx="6660444" cy="237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8348D0-05DD-949D-52F3-2920A5D661F3}"/>
              </a:ext>
            </a:extLst>
          </p:cNvPr>
          <p:cNvSpPr txBox="1"/>
          <p:nvPr/>
        </p:nvSpPr>
        <p:spPr>
          <a:xfrm>
            <a:off x="5410200" y="3792106"/>
            <a:ext cx="653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</a:rPr>
              <a:t>Ansari </a:t>
            </a:r>
            <a:r>
              <a:rPr lang="en-US" sz="1400" dirty="0" err="1">
                <a:effectLst/>
              </a:rPr>
              <a:t>et.al</a:t>
            </a:r>
            <a:r>
              <a:rPr lang="en-US" sz="1400" dirty="0">
                <a:effectLst/>
              </a:rPr>
              <a:t>. (2020)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3FF6EC-705D-E3AB-76BC-5D26362C8AD1}"/>
              </a:ext>
            </a:extLst>
          </p:cNvPr>
          <p:cNvSpPr txBox="1"/>
          <p:nvPr/>
        </p:nvSpPr>
        <p:spPr>
          <a:xfrm>
            <a:off x="5321300" y="516796"/>
            <a:ext cx="5551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Short Temporal Bias in time-series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1A963A-B20D-1B0B-66CE-BA1732675B11}"/>
              </a:ext>
            </a:extLst>
          </p:cNvPr>
          <p:cNvSpPr txBox="1"/>
          <p:nvPr/>
        </p:nvSpPr>
        <p:spPr>
          <a:xfrm>
            <a:off x="3869190" y="499107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724892-506B-5B8C-C888-BFAAB3032B57}"/>
              </a:ext>
            </a:extLst>
          </p:cNvPr>
          <p:cNvGrpSpPr/>
          <p:nvPr/>
        </p:nvGrpSpPr>
        <p:grpSpPr>
          <a:xfrm>
            <a:off x="4122786" y="685177"/>
            <a:ext cx="1025428" cy="130879"/>
            <a:chOff x="4122786" y="723277"/>
            <a:chExt cx="1025428" cy="130879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CBDD61-2BBB-30BA-8404-C24FF5779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786" y="723277"/>
              <a:ext cx="1025428" cy="1"/>
            </a:xfrm>
            <a:prstGeom prst="straightConnector1">
              <a:avLst/>
            </a:prstGeom>
            <a:ln>
              <a:solidFill>
                <a:srgbClr val="F8A5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A07B55-ADFE-E649-C85E-B389DC00D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2786" y="835607"/>
              <a:ext cx="1005253" cy="18549"/>
            </a:xfrm>
            <a:prstGeom prst="straightConnector1">
              <a:avLst/>
            </a:prstGeom>
            <a:ln>
              <a:solidFill>
                <a:srgbClr val="F8A5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B52551-2FDF-1294-17CF-1F9B1A327443}"/>
              </a:ext>
            </a:extLst>
          </p:cNvPr>
          <p:cNvSpPr txBox="1"/>
          <p:nvPr/>
        </p:nvSpPr>
        <p:spPr>
          <a:xfrm>
            <a:off x="5381089" y="4309809"/>
            <a:ext cx="641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A503"/>
                </a:solidFill>
              </a:rPr>
              <a:t>Both phenomena are indicators of processes that induce complex changes of the interferometric measurements. </a:t>
            </a:r>
            <a:r>
              <a:rPr lang="en-US" sz="1400" dirty="0">
                <a:solidFill>
                  <a:srgbClr val="F8A503"/>
                </a:solidFill>
              </a:rPr>
              <a:t>(Zheng et al., 2022)</a:t>
            </a:r>
            <a:endParaRPr lang="en-US" dirty="0">
              <a:solidFill>
                <a:srgbClr val="F8A50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E4182-C907-394B-9CB7-F96C2463FDFB}"/>
              </a:ext>
            </a:extLst>
          </p:cNvPr>
          <p:cNvSpPr txBox="1"/>
          <p:nvPr/>
        </p:nvSpPr>
        <p:spPr>
          <a:xfrm>
            <a:off x="5627510" y="5166066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Bias correction methods :</a:t>
            </a:r>
          </a:p>
          <a:p>
            <a:r>
              <a:rPr lang="en-US" sz="1600" dirty="0" err="1"/>
              <a:t>Falabella</a:t>
            </a:r>
            <a:r>
              <a:rPr lang="en-US" sz="1600" dirty="0"/>
              <a:t> and Pepe, 2022; </a:t>
            </a:r>
            <a:r>
              <a:rPr lang="en-US" sz="1600" dirty="0" err="1"/>
              <a:t>Maghsoudi</a:t>
            </a:r>
            <a:r>
              <a:rPr lang="en-US" sz="1600" dirty="0"/>
              <a:t> et al., 2022; Zheng et al.,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3DFAE-4470-77E2-AC84-E9789FBCC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5" y="1850155"/>
            <a:ext cx="4670962" cy="363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A76E8-2332-7698-0AB1-F3A27FF20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3" y="5166066"/>
            <a:ext cx="4593244" cy="457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2C369-1192-E529-FF7B-EA7A2D30F850}"/>
              </a:ext>
            </a:extLst>
          </p:cNvPr>
          <p:cNvSpPr txBox="1"/>
          <p:nvPr/>
        </p:nvSpPr>
        <p:spPr>
          <a:xfrm>
            <a:off x="3672502" y="5623727"/>
            <a:ext cx="171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 acquisitions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31FFC-1F08-DA79-98EE-E648FF8B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5" y="1850155"/>
            <a:ext cx="4670962" cy="3639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47C38-0229-90A6-3FEE-B6DED5FAE24A}"/>
              </a:ext>
            </a:extLst>
          </p:cNvPr>
          <p:cNvCxnSpPr/>
          <p:nvPr/>
        </p:nvCxnSpPr>
        <p:spPr>
          <a:xfrm flipV="1">
            <a:off x="1884784" y="3835180"/>
            <a:ext cx="485192" cy="6808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FEA1D6-ED72-2EEB-C99F-894C08CB99FF}"/>
              </a:ext>
            </a:extLst>
          </p:cNvPr>
          <p:cNvCxnSpPr>
            <a:cxnSpLocks/>
          </p:cNvCxnSpPr>
          <p:nvPr/>
        </p:nvCxnSpPr>
        <p:spPr>
          <a:xfrm flipV="1">
            <a:off x="1923643" y="3669955"/>
            <a:ext cx="1046321" cy="91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F8AB77-68E1-7A11-5FC4-CB02A4A56AFD}"/>
              </a:ext>
            </a:extLst>
          </p:cNvPr>
          <p:cNvCxnSpPr>
            <a:cxnSpLocks/>
          </p:cNvCxnSpPr>
          <p:nvPr/>
        </p:nvCxnSpPr>
        <p:spPr>
          <a:xfrm flipV="1">
            <a:off x="2502506" y="3610582"/>
            <a:ext cx="427062" cy="1152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EDA4CC-439A-AA76-675A-1E4116F1EE78}"/>
                  </a:ext>
                </a:extLst>
              </p:cNvPr>
              <p:cNvSpPr txBox="1"/>
              <p:nvPr/>
            </p:nvSpPr>
            <p:spPr>
              <a:xfrm>
                <a:off x="1604324" y="3806266"/>
                <a:ext cx="59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EDA4CC-439A-AA76-675A-1E4116F1E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24" y="3806266"/>
                <a:ext cx="59978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8E3EB-11CE-0040-0746-B00213E263A8}"/>
                  </a:ext>
                </a:extLst>
              </p:cNvPr>
              <p:cNvSpPr txBox="1"/>
              <p:nvPr/>
            </p:nvSpPr>
            <p:spPr>
              <a:xfrm>
                <a:off x="2393383" y="3171470"/>
                <a:ext cx="59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8E3EB-11CE-0040-0746-B00213E2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383" y="3171470"/>
                <a:ext cx="59978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9D59F-A3F9-BD5F-F357-BA37B6840630}"/>
                  </a:ext>
                </a:extLst>
              </p:cNvPr>
              <p:cNvSpPr txBox="1"/>
              <p:nvPr/>
            </p:nvSpPr>
            <p:spPr>
              <a:xfrm>
                <a:off x="2357466" y="4030430"/>
                <a:ext cx="59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9D59F-A3F9-BD5F-F357-BA37B6840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66" y="4030430"/>
                <a:ext cx="59978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076AA9-BD82-E8F0-8C3A-E7E5775F0C35}"/>
                  </a:ext>
                </a:extLst>
              </p:cNvPr>
              <p:cNvSpPr txBox="1"/>
              <p:nvPr/>
            </p:nvSpPr>
            <p:spPr>
              <a:xfrm>
                <a:off x="1450539" y="2571740"/>
                <a:ext cx="2705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≠0 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076AA9-BD82-E8F0-8C3A-E7E5775F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39" y="2571740"/>
                <a:ext cx="2705677" cy="276999"/>
              </a:xfrm>
              <a:prstGeom prst="rect">
                <a:avLst/>
              </a:prstGeom>
              <a:blipFill>
                <a:blip r:embed="rId9"/>
                <a:stretch>
                  <a:fillRect l="-1869" t="-8696" r="-28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5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B48B8-6C2D-0F5D-61F9-849ACA19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94203-58E3-37D0-48EC-3D22DE369BA1}"/>
              </a:ext>
            </a:extLst>
          </p:cNvPr>
          <p:cNvSpPr txBox="1"/>
          <p:nvPr/>
        </p:nvSpPr>
        <p:spPr>
          <a:xfrm>
            <a:off x="225212" y="211493"/>
            <a:ext cx="11547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Modeling soil moisture from closure phase bias – Summary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13E76-A49C-8D50-2553-38513C9996EF}"/>
              </a:ext>
            </a:extLst>
          </p:cNvPr>
          <p:cNvSpPr txBox="1"/>
          <p:nvPr/>
        </p:nvSpPr>
        <p:spPr>
          <a:xfrm>
            <a:off x="1511300" y="1117600"/>
            <a:ext cx="13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Advantages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1AF09E-27FC-7797-2597-6A9F5B6340CA}"/>
              </a:ext>
            </a:extLst>
          </p:cNvPr>
          <p:cNvSpPr txBox="1"/>
          <p:nvPr/>
        </p:nvSpPr>
        <p:spPr>
          <a:xfrm>
            <a:off x="7277100" y="111760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Limitations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DD5BD2-0ADB-39C3-4D75-C48C21580480}"/>
              </a:ext>
            </a:extLst>
          </p:cNvPr>
          <p:cNvSpPr txBox="1"/>
          <p:nvPr/>
        </p:nvSpPr>
        <p:spPr>
          <a:xfrm>
            <a:off x="600904" y="1841500"/>
            <a:ext cx="492359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Linking soil moisture variation to bias accumulation is straightforward.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offers potential to detect drought onset, produce high-resolution soil moisture maps and scale with global time-series products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C2ECBB-6DBB-BB0D-340E-D7E05E26A5EA}"/>
              </a:ext>
            </a:extLst>
          </p:cNvPr>
          <p:cNvSpPr txBox="1"/>
          <p:nvPr/>
        </p:nvSpPr>
        <p:spPr>
          <a:xfrm>
            <a:off x="6188904" y="1931374"/>
            <a:ext cx="516489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Limited temporal resolution (limited by SAR acquisition intervals).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Inversion scheme has yet to be tested with extensive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0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F98E3B-33D8-DE0F-0A19-48CF4067DE09}"/>
              </a:ext>
            </a:extLst>
          </p:cNvPr>
          <p:cNvGrpSpPr/>
          <p:nvPr/>
        </p:nvGrpSpPr>
        <p:grpSpPr>
          <a:xfrm>
            <a:off x="3595524" y="5198661"/>
            <a:ext cx="5477520" cy="369333"/>
            <a:chOff x="7206342" y="2667968"/>
            <a:chExt cx="5477520" cy="3693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7547DD-13BA-BFEC-F7FB-EAAB701869F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206342" y="2688770"/>
              <a:ext cx="217715" cy="211108"/>
            </a:xfrm>
            <a:prstGeom prst="ellipse">
              <a:avLst/>
            </a:prstGeom>
            <a:solidFill>
              <a:srgbClr val="F8A5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609686-B01A-E380-D6A2-422ED30498F9}"/>
                </a:ext>
              </a:extLst>
            </p:cNvPr>
            <p:cNvSpPr txBox="1"/>
            <p:nvPr/>
          </p:nvSpPr>
          <p:spPr>
            <a:xfrm>
              <a:off x="7445826" y="2667969"/>
              <a:ext cx="1450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8A503"/>
                  </a:solidFill>
                </a:rPr>
                <a:t>Bias gradient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2D6B8E-178B-6C43-4838-D3FABF00FB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001558" y="2717375"/>
              <a:ext cx="217714" cy="2111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6D6095-F932-1244-891C-2FB050267068}"/>
                </a:ext>
              </a:extLst>
            </p:cNvPr>
            <p:cNvSpPr txBox="1"/>
            <p:nvPr/>
          </p:nvSpPr>
          <p:spPr>
            <a:xfrm>
              <a:off x="9230160" y="2667968"/>
              <a:ext cx="345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SMAP soil moisture measurements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FD6096-6540-15DB-9FF4-38CF8B015B10}"/>
              </a:ext>
            </a:extLst>
          </p:cNvPr>
          <p:cNvSpPr txBox="1"/>
          <p:nvPr/>
        </p:nvSpPr>
        <p:spPr>
          <a:xfrm>
            <a:off x="287290" y="275340"/>
            <a:ext cx="10113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From closure phase bias to soil moisture: bias gradient as a proxy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EEC6D-D641-7EEC-DD53-1F6289DA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7" y="1816784"/>
            <a:ext cx="10383266" cy="31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0DFAC9-68C6-2DC4-CE37-F92D66631E45}"/>
              </a:ext>
            </a:extLst>
          </p:cNvPr>
          <p:cNvSpPr txBox="1"/>
          <p:nvPr/>
        </p:nvSpPr>
        <p:spPr>
          <a:xfrm>
            <a:off x="377987" y="238565"/>
            <a:ext cx="10810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We use sequential closure phase to reconstruct the phase history of the bias-inducing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BE23C1-DECB-AFEA-49DD-443C225D9E81}"/>
                  </a:ext>
                </a:extLst>
              </p:cNvPr>
              <p:cNvSpPr txBox="1"/>
              <p:nvPr/>
            </p:nvSpPr>
            <p:spPr>
              <a:xfrm>
                <a:off x="4488506" y="1661540"/>
                <a:ext cx="6098720" cy="48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BE23C1-DECB-AFEA-49DD-443C225D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06" y="1661540"/>
                <a:ext cx="6098720" cy="483530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EDC829-4F33-38CC-BEAB-2A01DA73E526}"/>
              </a:ext>
            </a:extLst>
          </p:cNvPr>
          <p:cNvSpPr txBox="1"/>
          <p:nvPr/>
        </p:nvSpPr>
        <p:spPr>
          <a:xfrm>
            <a:off x="377987" y="5220027"/>
            <a:ext cx="114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closure phase is only sensitive to bias-inducing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closure phase is only sensitive to the phase difference between the first and the last date of the loop.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6E219F-0959-9F1A-9C2F-BD592C3AD414}"/>
                  </a:ext>
                </a:extLst>
              </p:cNvPr>
              <p:cNvSpPr txBox="1"/>
              <p:nvPr/>
            </p:nvSpPr>
            <p:spPr>
              <a:xfrm>
                <a:off x="4488506" y="2981191"/>
                <a:ext cx="6098720" cy="481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6E219F-0959-9F1A-9C2F-BD592C3A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06" y="2981191"/>
                <a:ext cx="6098720" cy="481670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2D7EE01-5DAE-4E63-DB48-31DEB2D8982B}"/>
              </a:ext>
            </a:extLst>
          </p:cNvPr>
          <p:cNvGrpSpPr/>
          <p:nvPr/>
        </p:nvGrpSpPr>
        <p:grpSpPr>
          <a:xfrm>
            <a:off x="231314" y="1323170"/>
            <a:ext cx="5417679" cy="1035702"/>
            <a:chOff x="231314" y="1807263"/>
            <a:chExt cx="5417679" cy="10357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77F519-7D40-3728-9B64-CDAA1FF8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459"/>
            <a:stretch/>
          </p:blipFill>
          <p:spPr>
            <a:xfrm>
              <a:off x="231314" y="2173543"/>
              <a:ext cx="5417679" cy="407506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944B105-1274-2420-903A-B157D077392A}"/>
                </a:ext>
              </a:extLst>
            </p:cNvPr>
            <p:cNvSpPr/>
            <p:nvPr/>
          </p:nvSpPr>
          <p:spPr>
            <a:xfrm rot="10800000">
              <a:off x="956189" y="2319126"/>
              <a:ext cx="1464282" cy="523839"/>
            </a:xfrm>
            <a:prstGeom prst="arc">
              <a:avLst>
                <a:gd name="adj1" fmla="val 10558857"/>
                <a:gd name="adj2" fmla="val 3997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9C61C3-F91E-DDA3-9B83-63AAA88EC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592" b="48062"/>
            <a:stretch/>
          </p:blipFill>
          <p:spPr>
            <a:xfrm>
              <a:off x="231314" y="1807263"/>
              <a:ext cx="2189158" cy="39531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7CFA4-B599-446A-8B70-1E4F8A9732FC}"/>
              </a:ext>
            </a:extLst>
          </p:cNvPr>
          <p:cNvGrpSpPr/>
          <p:nvPr/>
        </p:nvGrpSpPr>
        <p:grpSpPr>
          <a:xfrm>
            <a:off x="231314" y="2625628"/>
            <a:ext cx="5417679" cy="1040985"/>
            <a:chOff x="231314" y="3055932"/>
            <a:chExt cx="5417679" cy="10409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806EE1-ABE9-1199-DD28-FD525F8C3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459"/>
            <a:stretch/>
          </p:blipFill>
          <p:spPr>
            <a:xfrm>
              <a:off x="231314" y="3427552"/>
              <a:ext cx="5417679" cy="407505"/>
            </a:xfrm>
            <a:prstGeom prst="rect">
              <a:avLst/>
            </a:prstGeom>
          </p:spPr>
        </p:pic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3F6F4183-15E8-569A-9B24-B7E302C8B07A}"/>
                </a:ext>
              </a:extLst>
            </p:cNvPr>
            <p:cNvSpPr/>
            <p:nvPr/>
          </p:nvSpPr>
          <p:spPr>
            <a:xfrm rot="10800000">
              <a:off x="1688329" y="3689412"/>
              <a:ext cx="1341183" cy="407505"/>
            </a:xfrm>
            <a:prstGeom prst="arc">
              <a:avLst>
                <a:gd name="adj1" fmla="val 10558857"/>
                <a:gd name="adj2" fmla="val 214458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82EB92-4BD3-55EF-124B-005A4392E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592" b="48062"/>
            <a:stretch/>
          </p:blipFill>
          <p:spPr>
            <a:xfrm>
              <a:off x="840354" y="3055932"/>
              <a:ext cx="2189158" cy="39531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C9259-B078-7943-5B3C-9402EDBA5D27}"/>
              </a:ext>
            </a:extLst>
          </p:cNvPr>
          <p:cNvGrpSpPr/>
          <p:nvPr/>
        </p:nvGrpSpPr>
        <p:grpSpPr>
          <a:xfrm>
            <a:off x="231314" y="3968846"/>
            <a:ext cx="5417679" cy="1056426"/>
            <a:chOff x="320672" y="4367353"/>
            <a:chExt cx="5417679" cy="1056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F0348D-3A0C-16B6-93FD-A7B15A0C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459"/>
            <a:stretch/>
          </p:blipFill>
          <p:spPr>
            <a:xfrm>
              <a:off x="320672" y="4720000"/>
              <a:ext cx="5417679" cy="407505"/>
            </a:xfrm>
            <a:prstGeom prst="rect">
              <a:avLst/>
            </a:prstGeom>
          </p:spPr>
        </p:pic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FD7B48D-00B5-6F57-94CC-538B89C7DB0F}"/>
                </a:ext>
              </a:extLst>
            </p:cNvPr>
            <p:cNvSpPr/>
            <p:nvPr/>
          </p:nvSpPr>
          <p:spPr>
            <a:xfrm rot="10800000">
              <a:off x="2473989" y="5016274"/>
              <a:ext cx="1341183" cy="407505"/>
            </a:xfrm>
            <a:prstGeom prst="arc">
              <a:avLst>
                <a:gd name="adj1" fmla="val 10558857"/>
                <a:gd name="adj2" fmla="val 214458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EE1B78-3A0F-7E3D-77E0-DF931FB02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9592" b="48062"/>
            <a:stretch/>
          </p:blipFill>
          <p:spPr>
            <a:xfrm>
              <a:off x="1688328" y="4367353"/>
              <a:ext cx="2189158" cy="39531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909152-B966-6C2E-ECFB-B0146E00B63C}"/>
                  </a:ext>
                </a:extLst>
              </p:cNvPr>
              <p:cNvSpPr txBox="1"/>
              <p:nvPr/>
            </p:nvSpPr>
            <p:spPr>
              <a:xfrm>
                <a:off x="4488506" y="4180104"/>
                <a:ext cx="6098720" cy="489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345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909152-B966-6C2E-ECFB-B0146E00B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06" y="4180104"/>
                <a:ext cx="6098720" cy="489236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FE2D-FF43-1FA7-DC38-52013D5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7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7D367-A045-40BC-98B8-70D7588B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23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A9C844-F1CD-2AC2-6385-60D50D80B4C0}"/>
              </a:ext>
            </a:extLst>
          </p:cNvPr>
          <p:cNvSpPr txBox="1"/>
          <p:nvPr/>
        </p:nvSpPr>
        <p:spPr>
          <a:xfrm rot="16200000">
            <a:off x="4113742" y="1925068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 moisture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399D1-23BF-6034-658A-24795A379EB5}"/>
              </a:ext>
            </a:extLst>
          </p:cNvPr>
          <p:cNvSpPr txBox="1"/>
          <p:nvPr/>
        </p:nvSpPr>
        <p:spPr>
          <a:xfrm rot="16200000">
            <a:off x="3658007" y="4344726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Closure phase bias,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6D415-4D7A-5FAD-CC41-429402593F80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Numerical Simulation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A0D47-7C30-A203-581F-D0F263D0024C}"/>
              </a:ext>
            </a:extLst>
          </p:cNvPr>
          <p:cNvSpPr txBox="1"/>
          <p:nvPr/>
        </p:nvSpPr>
        <p:spPr>
          <a:xfrm>
            <a:off x="400442" y="1251861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II – Wet environment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AD6E3F-B2BA-F68C-6C41-9756AEFD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6923" y="1302168"/>
            <a:ext cx="6172200" cy="1816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82A6E4-ED52-79FE-88F4-F4E33512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99923" y="3369365"/>
            <a:ext cx="6299200" cy="2527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B8CBDC-C32E-DA58-5B3F-B64B764B54CC}"/>
              </a:ext>
            </a:extLst>
          </p:cNvPr>
          <p:cNvSpPr txBox="1"/>
          <p:nvPr/>
        </p:nvSpPr>
        <p:spPr>
          <a:xfrm>
            <a:off x="383191" y="2109735"/>
            <a:ext cx="405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Key findings: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“Subsidence” in closure phase bias corresponds to soil moisture increase after irrigation.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Subsidence magnitude depends on soil moisture increase rate and variation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Slower increase and greater variation result in larger subsidence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Single or multiple disturbance in the same period not easy to be differentiated.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31074-F99C-C075-361B-718A20E5D665}"/>
              </a:ext>
            </a:extLst>
          </p:cNvPr>
          <p:cNvSpPr txBox="1"/>
          <p:nvPr/>
        </p:nvSpPr>
        <p:spPr>
          <a:xfrm>
            <a:off x="7450641" y="589666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acquisitions</a:t>
            </a:r>
          </a:p>
        </p:txBody>
      </p:sp>
    </p:spTree>
    <p:extLst>
      <p:ext uri="{BB962C8B-B14F-4D97-AF65-F5344CB8AC3E}">
        <p14:creationId xmlns:p14="http://schemas.microsoft.com/office/powerpoint/2010/main" val="170551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52E82-1FA6-DA02-F7F6-373B449C1C32}"/>
              </a:ext>
            </a:extLst>
          </p:cNvPr>
          <p:cNvGrpSpPr/>
          <p:nvPr/>
        </p:nvGrpSpPr>
        <p:grpSpPr>
          <a:xfrm>
            <a:off x="257854" y="1429060"/>
            <a:ext cx="4431523" cy="2966679"/>
            <a:chOff x="213610" y="3561737"/>
            <a:chExt cx="4431523" cy="29666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28ACAD-B50B-9BF8-E0AA-51A02D4C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10" y="3561737"/>
              <a:ext cx="4431523" cy="2966679"/>
            </a:xfrm>
            <a:prstGeom prst="rect">
              <a:avLst/>
            </a:prstGeom>
          </p:spPr>
        </p:pic>
        <p:sp>
          <p:nvSpPr>
            <p:cNvPr id="3" name="Multiply 2">
              <a:extLst>
                <a:ext uri="{FF2B5EF4-FFF2-40B4-BE49-F238E27FC236}">
                  <a16:creationId xmlns:a16="http://schemas.microsoft.com/office/drawing/2014/main" id="{0FB17D86-577E-8888-273D-42E300C6114A}"/>
                </a:ext>
              </a:extLst>
            </p:cNvPr>
            <p:cNvSpPr/>
            <p:nvPr/>
          </p:nvSpPr>
          <p:spPr>
            <a:xfrm>
              <a:off x="1322214" y="4520316"/>
              <a:ext cx="238033" cy="210132"/>
            </a:xfrm>
            <a:prstGeom prst="mathMultiply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F5366-9ED5-C9F2-32A5-A251543E2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471" y="2971800"/>
            <a:ext cx="7772400" cy="388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3F5860-73E0-BC8C-5660-D18570F78BBE}"/>
              </a:ext>
            </a:extLst>
          </p:cNvPr>
          <p:cNvSpPr txBox="1"/>
          <p:nvPr/>
        </p:nvSpPr>
        <p:spPr>
          <a:xfrm>
            <a:off x="486697" y="4763729"/>
            <a:ext cx="277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network</a:t>
            </a:r>
          </a:p>
          <a:p>
            <a:r>
              <a:rPr lang="en-US" dirty="0"/>
              <a:t>Station: Fort Reno (id:2022)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61E3F4-4AC4-479B-9725-B9D4DE811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471" y="-213852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63E20-173F-4B3D-CA46-013FC1BD205C}"/>
              </a:ext>
            </a:extLst>
          </p:cNvPr>
          <p:cNvSpPr txBox="1"/>
          <p:nvPr/>
        </p:nvSpPr>
        <p:spPr>
          <a:xfrm>
            <a:off x="-857143" y="271593"/>
            <a:ext cx="7544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Future work – agricultural regions</a:t>
            </a:r>
          </a:p>
        </p:txBody>
      </p:sp>
    </p:spTree>
    <p:extLst>
      <p:ext uri="{BB962C8B-B14F-4D97-AF65-F5344CB8AC3E}">
        <p14:creationId xmlns:p14="http://schemas.microsoft.com/office/powerpoint/2010/main" val="10826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48818-9D51-6834-2F5E-D4F6CA126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65"/>
          <a:stretch/>
        </p:blipFill>
        <p:spPr>
          <a:xfrm>
            <a:off x="24449" y="4070032"/>
            <a:ext cx="7166223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1AD26-46F5-944C-A030-A89D615D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275" y="395007"/>
            <a:ext cx="4304292" cy="2319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16D52-4A86-C9E1-578D-921935505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262" y="3332447"/>
            <a:ext cx="2198318" cy="246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887D77-65EF-C3B0-A1A4-6D777E886249}"/>
              </a:ext>
            </a:extLst>
          </p:cNvPr>
          <p:cNvSpPr txBox="1"/>
          <p:nvPr/>
        </p:nvSpPr>
        <p:spPr>
          <a:xfrm>
            <a:off x="7626044" y="2900688"/>
            <a:ext cx="456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Cumulative Sequential Closure 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A18D4-3B09-E228-AEF8-02F85B923A85}"/>
              </a:ext>
            </a:extLst>
          </p:cNvPr>
          <p:cNvSpPr txBox="1"/>
          <p:nvPr/>
        </p:nvSpPr>
        <p:spPr>
          <a:xfrm>
            <a:off x="-429617" y="224494"/>
            <a:ext cx="7847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Bias Correction with </a:t>
            </a:r>
            <a:r>
              <a:rPr lang="en-US" sz="2400" dirty="0">
                <a:latin typeface="Chalkboard" panose="03050602040202020205" pitchFamily="66" charset="77"/>
                <a:cs typeface="Calibri" panose="020F0502020204030204" pitchFamily="34" charset="0"/>
              </a:rPr>
              <a:t>Sequential </a:t>
            </a:r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Closure Phase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796275-6007-8763-4A00-3FED4EA16EE2}"/>
              </a:ext>
            </a:extLst>
          </p:cNvPr>
          <p:cNvGrpSpPr/>
          <p:nvPr/>
        </p:nvGrpSpPr>
        <p:grpSpPr>
          <a:xfrm>
            <a:off x="5938380" y="3451254"/>
            <a:ext cx="1479030" cy="714326"/>
            <a:chOff x="6366399" y="3026114"/>
            <a:chExt cx="1479030" cy="714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8B2E25-B550-9481-258F-67EAF351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6399" y="3026114"/>
              <a:ext cx="1479030" cy="5486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C6C075-474C-5A86-3B49-C503FF0B006C}"/>
                </a:ext>
              </a:extLst>
            </p:cNvPr>
            <p:cNvSpPr txBox="1"/>
            <p:nvPr/>
          </p:nvSpPr>
          <p:spPr>
            <a:xfrm>
              <a:off x="6689063" y="3371108"/>
              <a:ext cx="964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cm/year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D02C0-EF5C-89D0-36ED-4912AEC8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3A800-441C-3E60-BFDB-C364D711DC2C}"/>
                  </a:ext>
                </a:extLst>
              </p:cNvPr>
              <p:cNvSpPr txBox="1"/>
              <p:nvPr/>
            </p:nvSpPr>
            <p:spPr>
              <a:xfrm>
                <a:off x="1173439" y="1050988"/>
                <a:ext cx="1271951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3A800-441C-3E60-BFDB-C364D711D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39" y="1050988"/>
                <a:ext cx="1271951" cy="277576"/>
              </a:xfrm>
              <a:prstGeom prst="rect">
                <a:avLst/>
              </a:prstGeom>
              <a:blipFill>
                <a:blip r:embed="rId7"/>
                <a:stretch>
                  <a:fillRect l="-3960" t="-4348" r="-59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C2AAA5-9ED5-8D14-4A1B-50E782151E6A}"/>
                  </a:ext>
                </a:extLst>
              </p:cNvPr>
              <p:cNvSpPr txBox="1"/>
              <p:nvPr/>
            </p:nvSpPr>
            <p:spPr>
              <a:xfrm>
                <a:off x="3130920" y="1064909"/>
                <a:ext cx="14001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C2AAA5-9ED5-8D14-4A1B-50E78215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920" y="1064909"/>
                <a:ext cx="1400192" cy="277576"/>
              </a:xfrm>
              <a:prstGeom prst="rect">
                <a:avLst/>
              </a:prstGeom>
              <a:blipFill>
                <a:blip r:embed="rId8"/>
                <a:stretch>
                  <a:fillRect l="-3604" t="-9091" r="-540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01E5C-7E8C-4CE6-4BC1-D920E03F63AF}"/>
                  </a:ext>
                </a:extLst>
              </p:cNvPr>
              <p:cNvSpPr txBox="1"/>
              <p:nvPr/>
            </p:nvSpPr>
            <p:spPr>
              <a:xfrm>
                <a:off x="5143509" y="1089488"/>
                <a:ext cx="14001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01E5C-7E8C-4CE6-4BC1-D920E03F6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9" y="1089488"/>
                <a:ext cx="1400192" cy="277576"/>
              </a:xfrm>
              <a:prstGeom prst="rect">
                <a:avLst/>
              </a:prstGeom>
              <a:blipFill>
                <a:blip r:embed="rId9"/>
                <a:stretch>
                  <a:fillRect l="-3604" t="-4348" r="-450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E176B23-407A-61A0-998F-E6CB305BA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76" y="1383542"/>
            <a:ext cx="6400800" cy="2486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B2678-9A35-89FE-50E2-8B503AAA0DE9}"/>
              </a:ext>
            </a:extLst>
          </p:cNvPr>
          <p:cNvSpPr txBox="1"/>
          <p:nvPr/>
        </p:nvSpPr>
        <p:spPr>
          <a:xfrm>
            <a:off x="7417410" y="6211669"/>
            <a:ext cx="351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al., 2022</a:t>
            </a:r>
          </a:p>
          <a:p>
            <a:r>
              <a:rPr lang="en-US" dirty="0"/>
              <a:t>Correction code available in </a:t>
            </a:r>
            <a:r>
              <a:rPr lang="en-US" dirty="0" err="1"/>
              <a:t>MintPy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189B6-7F8A-30D4-7D5F-E42FFE72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0"/>
          <a:stretch/>
        </p:blipFill>
        <p:spPr>
          <a:xfrm>
            <a:off x="198819" y="1237796"/>
            <a:ext cx="7111753" cy="5620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7C235-7C91-4BA0-B7A0-F0486275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2" y="319282"/>
            <a:ext cx="4304292" cy="23199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7396-1034-F74D-5BF9-E8836742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A5089-0D0F-5C73-C0A8-5A063D7464A5}"/>
                  </a:ext>
                </a:extLst>
              </p:cNvPr>
              <p:cNvSpPr txBox="1"/>
              <p:nvPr/>
            </p:nvSpPr>
            <p:spPr>
              <a:xfrm>
                <a:off x="992439" y="844124"/>
                <a:ext cx="1271951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A5089-0D0F-5C73-C0A8-5A063D74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9" y="844124"/>
                <a:ext cx="1271951" cy="277576"/>
              </a:xfrm>
              <a:prstGeom prst="rect">
                <a:avLst/>
              </a:prstGeom>
              <a:blipFill>
                <a:blip r:embed="rId5"/>
                <a:stretch>
                  <a:fillRect l="-3960" t="-8696" r="-59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B8D74-944C-041C-F242-89B025135C14}"/>
                  </a:ext>
                </a:extLst>
              </p:cNvPr>
              <p:cNvSpPr txBox="1"/>
              <p:nvPr/>
            </p:nvSpPr>
            <p:spPr>
              <a:xfrm>
                <a:off x="3294496" y="844124"/>
                <a:ext cx="14001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B8D74-944C-041C-F242-89B025135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96" y="844124"/>
                <a:ext cx="1400192" cy="277576"/>
              </a:xfrm>
              <a:prstGeom prst="rect">
                <a:avLst/>
              </a:prstGeom>
              <a:blipFill>
                <a:blip r:embed="rId6"/>
                <a:stretch>
                  <a:fillRect l="-3604" t="-8696" r="-54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D01471-F9BE-4287-B8D0-240903C3169E}"/>
                  </a:ext>
                </a:extLst>
              </p:cNvPr>
              <p:cNvSpPr txBox="1"/>
              <p:nvPr/>
            </p:nvSpPr>
            <p:spPr>
              <a:xfrm>
                <a:off x="5673894" y="844124"/>
                <a:ext cx="14001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D01471-F9BE-4287-B8D0-240903C31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894" y="844124"/>
                <a:ext cx="1400192" cy="277576"/>
              </a:xfrm>
              <a:prstGeom prst="rect">
                <a:avLst/>
              </a:prstGeom>
              <a:blipFill>
                <a:blip r:embed="rId7"/>
                <a:stretch>
                  <a:fillRect l="-2703" t="-8696" r="-54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8250172-1C12-DE81-807A-D1B46A31C5A1}"/>
              </a:ext>
            </a:extLst>
          </p:cNvPr>
          <p:cNvSpPr txBox="1"/>
          <p:nvPr/>
        </p:nvSpPr>
        <p:spPr>
          <a:xfrm>
            <a:off x="-429617" y="224494"/>
            <a:ext cx="7847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Bias Correction with </a:t>
            </a:r>
            <a:r>
              <a:rPr lang="en-US" sz="2400" dirty="0">
                <a:latin typeface="Chalkboard" panose="03050602040202020205" pitchFamily="66" charset="77"/>
                <a:cs typeface="Calibri" panose="020F0502020204030204" pitchFamily="34" charset="0"/>
              </a:rPr>
              <a:t>Sequential </a:t>
            </a:r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Closure Phase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8C40F-48A3-7D61-84F6-DE3D3039E86C}"/>
              </a:ext>
            </a:extLst>
          </p:cNvPr>
          <p:cNvSpPr txBox="1"/>
          <p:nvPr/>
        </p:nvSpPr>
        <p:spPr>
          <a:xfrm>
            <a:off x="7953372" y="6211669"/>
            <a:ext cx="351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al., 2022</a:t>
            </a:r>
          </a:p>
          <a:p>
            <a:r>
              <a:rPr lang="en-US" dirty="0"/>
              <a:t>Correction code available in </a:t>
            </a:r>
            <a:r>
              <a:rPr lang="en-US" dirty="0" err="1"/>
              <a:t>MintPy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3381B-9EBB-A72B-DD9B-2DD4B7ADD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7262" y="3332447"/>
            <a:ext cx="2198318" cy="2468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D73661-DB5A-A11C-05F4-812899D8D005}"/>
              </a:ext>
            </a:extLst>
          </p:cNvPr>
          <p:cNvSpPr txBox="1"/>
          <p:nvPr/>
        </p:nvSpPr>
        <p:spPr>
          <a:xfrm>
            <a:off x="7626044" y="2900688"/>
            <a:ext cx="456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Cumulative Sequential Closure Phase</a:t>
            </a:r>
          </a:p>
        </p:txBody>
      </p:sp>
    </p:spTree>
    <p:extLst>
      <p:ext uri="{BB962C8B-B14F-4D97-AF65-F5344CB8AC3E}">
        <p14:creationId xmlns:p14="http://schemas.microsoft.com/office/powerpoint/2010/main" val="41401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CE44239-AE25-979F-295B-C851463D8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/>
          <a:stretch/>
        </p:blipFill>
        <p:spPr>
          <a:xfrm>
            <a:off x="757071" y="1110347"/>
            <a:ext cx="8459711" cy="4608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D02C0-EF5C-89D0-36ED-4912AEC8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7F7177-69B7-9C13-4C90-7003676DA07A}"/>
              </a:ext>
            </a:extLst>
          </p:cNvPr>
          <p:cNvGrpSpPr/>
          <p:nvPr/>
        </p:nvGrpSpPr>
        <p:grpSpPr>
          <a:xfrm>
            <a:off x="764996" y="1104255"/>
            <a:ext cx="8295968" cy="4610100"/>
            <a:chOff x="3530752" y="937701"/>
            <a:chExt cx="8295968" cy="4610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D136FA-19DF-A469-FA4B-D0A81B312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45" r="5785"/>
            <a:stretch/>
          </p:blipFill>
          <p:spPr>
            <a:xfrm>
              <a:off x="3530752" y="937701"/>
              <a:ext cx="7926636" cy="46101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D4F001-95D9-24D9-8270-1A89B0A936F7}"/>
                </a:ext>
              </a:extLst>
            </p:cNvPr>
            <p:cNvSpPr txBox="1"/>
            <p:nvPr/>
          </p:nvSpPr>
          <p:spPr>
            <a:xfrm rot="16200000">
              <a:off x="10757004" y="3057322"/>
              <a:ext cx="1770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Precipitation, cm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2847F1-C0E4-8559-FB72-8F0CF9CD0343}"/>
              </a:ext>
            </a:extLst>
          </p:cNvPr>
          <p:cNvSpPr txBox="1"/>
          <p:nvPr/>
        </p:nvSpPr>
        <p:spPr>
          <a:xfrm rot="16200000">
            <a:off x="-590714" y="3229968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Closure phase bias,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012C89-A9DC-35EF-3460-BFD3C744F517}"/>
              </a:ext>
            </a:extLst>
          </p:cNvPr>
          <p:cNvSpPr txBox="1"/>
          <p:nvPr/>
        </p:nvSpPr>
        <p:spPr>
          <a:xfrm>
            <a:off x="-701358" y="426819"/>
            <a:ext cx="7180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Closure Phase Bias as SIGNAL</a:t>
            </a:r>
          </a:p>
          <a:p>
            <a:pPr algn="ctr"/>
            <a:endParaRPr lang="en-US" sz="2400" dirty="0">
              <a:effectLst/>
              <a:latin typeface="Chalkboard" panose="03050602040202020205" pitchFamily="66" charset="77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8702A-F8A5-9C50-8DA8-8B4009F55623}"/>
              </a:ext>
            </a:extLst>
          </p:cNvPr>
          <p:cNvGrpSpPr/>
          <p:nvPr/>
        </p:nvGrpSpPr>
        <p:grpSpPr>
          <a:xfrm>
            <a:off x="776013" y="1574609"/>
            <a:ext cx="8360149" cy="4145837"/>
            <a:chOff x="776013" y="2360431"/>
            <a:chExt cx="8360149" cy="4145837"/>
          </a:xfrm>
          <a:solidFill>
            <a:schemeClr val="bg1"/>
          </a:solidFill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BB068C-3373-7793-91EC-B59988E94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46" t="10070" r="6320"/>
            <a:stretch/>
          </p:blipFill>
          <p:spPr>
            <a:xfrm>
              <a:off x="776013" y="2360431"/>
              <a:ext cx="7868050" cy="4145837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4EE330-8941-D80F-63FE-BAC8C7A7EBF3}"/>
                </a:ext>
              </a:extLst>
            </p:cNvPr>
            <p:cNvSpPr txBox="1"/>
            <p:nvPr/>
          </p:nvSpPr>
          <p:spPr>
            <a:xfrm rot="16200000">
              <a:off x="7509979" y="4223770"/>
              <a:ext cx="288303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Cumulative Precipitation, cm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619CD-CB57-34D0-3F3C-B502C4F4BDD1}"/>
              </a:ext>
            </a:extLst>
          </p:cNvPr>
          <p:cNvGrpSpPr/>
          <p:nvPr/>
        </p:nvGrpSpPr>
        <p:grpSpPr>
          <a:xfrm>
            <a:off x="9470644" y="283047"/>
            <a:ext cx="2424984" cy="2367572"/>
            <a:chOff x="411318" y="871897"/>
            <a:chExt cx="2458278" cy="25571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F6BA9E-82F0-68E2-0FD6-A6178B5C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318" y="871897"/>
              <a:ext cx="2458278" cy="255710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95C544-A90F-4356-7BE0-AA36B634F40E}"/>
                </a:ext>
              </a:extLst>
            </p:cNvPr>
            <p:cNvSpPr/>
            <p:nvPr/>
          </p:nvSpPr>
          <p:spPr>
            <a:xfrm>
              <a:off x="1952163" y="2826482"/>
              <a:ext cx="125080" cy="1305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317682-F98F-B883-D9F4-29DEC227ED87}"/>
              </a:ext>
            </a:extLst>
          </p:cNvPr>
          <p:cNvSpPr txBox="1"/>
          <p:nvPr/>
        </p:nvSpPr>
        <p:spPr>
          <a:xfrm>
            <a:off x="9660588" y="2650619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Dry lake, 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08739-4884-4E13-185B-F668238913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678"/>
          <a:stretch/>
        </p:blipFill>
        <p:spPr>
          <a:xfrm>
            <a:off x="9470644" y="3978973"/>
            <a:ext cx="2255677" cy="2181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4A5F13-8B17-DA9C-C7A1-9812DF288AEE}"/>
              </a:ext>
            </a:extLst>
          </p:cNvPr>
          <p:cNvSpPr txBox="1"/>
          <p:nvPr/>
        </p:nvSpPr>
        <p:spPr>
          <a:xfrm>
            <a:off x="9863852" y="6217850"/>
            <a:ext cx="1638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</a:rPr>
              <a:t>Jordan et al., (2020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5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9EC86-84EF-B614-AA9D-E83D45A2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C1242-7575-3240-948E-07E98A8B5AED}" type="slidenum">
              <a:rPr lang="en-US" smtClean="0"/>
              <a:t>6</a:t>
            </a:fld>
            <a:endParaRPr lang="en-US"/>
          </a:p>
        </p:txBody>
      </p:sp>
      <p:pic>
        <p:nvPicPr>
          <p:cNvPr id="143" name="Picture 142" descr="Download Satellite High-Quality Png HQ PNG Image | FreePNGImg">
            <a:extLst>
              <a:ext uri="{FF2B5EF4-FFF2-40B4-BE49-F238E27FC236}">
                <a16:creationId xmlns:a16="http://schemas.microsoft.com/office/drawing/2014/main" id="{3CA8E702-CA52-6B1F-82F1-BB337CB0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3847" y="1157376"/>
            <a:ext cx="809941" cy="718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FF89F79-194E-9350-0A55-988ADD1E23BE}"/>
                  </a:ext>
                </a:extLst>
              </p:cNvPr>
              <p:cNvSpPr txBox="1"/>
              <p:nvPr/>
            </p:nvSpPr>
            <p:spPr>
              <a:xfrm>
                <a:off x="3526797" y="1140709"/>
                <a:ext cx="270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– wavenumber </a:t>
                </a: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FF89F79-194E-9350-0A55-988ADD1E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97" y="1140709"/>
                <a:ext cx="2709367" cy="369332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9EA809E-3AF0-F77D-E070-03554F3242C6}"/>
              </a:ext>
            </a:extLst>
          </p:cNvPr>
          <p:cNvGrpSpPr/>
          <p:nvPr/>
        </p:nvGrpSpPr>
        <p:grpSpPr>
          <a:xfrm>
            <a:off x="322747" y="1572194"/>
            <a:ext cx="5619810" cy="4052311"/>
            <a:chOff x="289377" y="816780"/>
            <a:chExt cx="6735290" cy="4159097"/>
          </a:xfrm>
        </p:grpSpPr>
        <p:pic>
          <p:nvPicPr>
            <p:cNvPr id="146" name="Picture 2" descr="Rain falling on a seedling growing in the dirt">
              <a:extLst>
                <a:ext uri="{FF2B5EF4-FFF2-40B4-BE49-F238E27FC236}">
                  <a16:creationId xmlns:a16="http://schemas.microsoft.com/office/drawing/2014/main" id="{72C78976-B3E3-59FC-15EB-0C92FA46F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77" y="2158982"/>
              <a:ext cx="6735290" cy="2816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9B24E9C-DE24-B52D-3204-D2B92EFF9531}"/>
                </a:ext>
              </a:extLst>
            </p:cNvPr>
            <p:cNvGrpSpPr/>
            <p:nvPr/>
          </p:nvGrpSpPr>
          <p:grpSpPr>
            <a:xfrm>
              <a:off x="2795777" y="816780"/>
              <a:ext cx="3542670" cy="3677383"/>
              <a:chOff x="2613222" y="-149400"/>
              <a:chExt cx="2566593" cy="2745263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948CBB1-4CF4-FA8C-0871-9FE349CBAC90}"/>
                  </a:ext>
                </a:extLst>
              </p:cNvPr>
              <p:cNvGrpSpPr/>
              <p:nvPr/>
            </p:nvGrpSpPr>
            <p:grpSpPr>
              <a:xfrm>
                <a:off x="2613222" y="-149400"/>
                <a:ext cx="2327179" cy="2745263"/>
                <a:chOff x="354342" y="-82591"/>
                <a:chExt cx="2327179" cy="2745263"/>
              </a:xfrm>
            </p:grpSpPr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40BBA5F1-656F-5C80-662D-CD23DE268C8E}"/>
                    </a:ext>
                  </a:extLst>
                </p:cNvPr>
                <p:cNvSpPr/>
                <p:nvPr/>
              </p:nvSpPr>
              <p:spPr>
                <a:xfrm rot="3937944">
                  <a:off x="-592345" y="864096"/>
                  <a:ext cx="2400320" cy="506945"/>
                </a:xfrm>
                <a:custGeom>
                  <a:avLst/>
                  <a:gdLst>
                    <a:gd name="connsiteX0" fmla="*/ 0 w 3191783"/>
                    <a:gd name="connsiteY0" fmla="*/ 509702 h 509702"/>
                    <a:gd name="connsiteX1" fmla="*/ 250663 w 3191783"/>
                    <a:gd name="connsiteY1" fmla="*/ 25067 h 509702"/>
                    <a:gd name="connsiteX2" fmla="*/ 518038 w 3191783"/>
                    <a:gd name="connsiteY2" fmla="*/ 501346 h 509702"/>
                    <a:gd name="connsiteX3" fmla="*/ 751990 w 3191783"/>
                    <a:gd name="connsiteY3" fmla="*/ 33423 h 509702"/>
                    <a:gd name="connsiteX4" fmla="*/ 1052787 w 3191783"/>
                    <a:gd name="connsiteY4" fmla="*/ 484635 h 509702"/>
                    <a:gd name="connsiteX5" fmla="*/ 1261673 w 3191783"/>
                    <a:gd name="connsiteY5" fmla="*/ 33423 h 509702"/>
                    <a:gd name="connsiteX6" fmla="*/ 1545759 w 3191783"/>
                    <a:gd name="connsiteY6" fmla="*/ 467923 h 509702"/>
                    <a:gd name="connsiteX7" fmla="*/ 1729579 w 3191783"/>
                    <a:gd name="connsiteY7" fmla="*/ 8356 h 509702"/>
                    <a:gd name="connsiteX8" fmla="*/ 2063797 w 3191783"/>
                    <a:gd name="connsiteY8" fmla="*/ 476279 h 509702"/>
                    <a:gd name="connsiteX9" fmla="*/ 2230906 w 3191783"/>
                    <a:gd name="connsiteY9" fmla="*/ 8356 h 509702"/>
                    <a:gd name="connsiteX10" fmla="*/ 2531702 w 3191783"/>
                    <a:gd name="connsiteY10" fmla="*/ 451212 h 509702"/>
                    <a:gd name="connsiteX11" fmla="*/ 2698811 w 3191783"/>
                    <a:gd name="connsiteY11" fmla="*/ 8356 h 509702"/>
                    <a:gd name="connsiteX12" fmla="*/ 3033029 w 3191783"/>
                    <a:gd name="connsiteY12" fmla="*/ 451212 h 509702"/>
                    <a:gd name="connsiteX13" fmla="*/ 3191783 w 3191783"/>
                    <a:gd name="connsiteY13" fmla="*/ 0 h 509702"/>
                    <a:gd name="connsiteX14" fmla="*/ 3191783 w 3191783"/>
                    <a:gd name="connsiteY14" fmla="*/ 0 h 509702"/>
                    <a:gd name="connsiteX15" fmla="*/ 3191783 w 3191783"/>
                    <a:gd name="connsiteY15" fmla="*/ 0 h 509702"/>
                    <a:gd name="connsiteX16" fmla="*/ 3191783 w 3191783"/>
                    <a:gd name="connsiteY16" fmla="*/ 0 h 509702"/>
                    <a:gd name="connsiteX17" fmla="*/ 3191783 w 3191783"/>
                    <a:gd name="connsiteY17" fmla="*/ 0 h 509702"/>
                    <a:gd name="connsiteX18" fmla="*/ 3191783 w 3191783"/>
                    <a:gd name="connsiteY18" fmla="*/ 0 h 509702"/>
                    <a:gd name="connsiteX19" fmla="*/ 3183428 w 3191783"/>
                    <a:gd name="connsiteY19" fmla="*/ 25067 h 509702"/>
                    <a:gd name="connsiteX20" fmla="*/ 3183428 w 3191783"/>
                    <a:gd name="connsiteY20" fmla="*/ 41779 h 509702"/>
                    <a:gd name="connsiteX21" fmla="*/ 3183428 w 3191783"/>
                    <a:gd name="connsiteY21" fmla="*/ 41779 h 509702"/>
                    <a:gd name="connsiteX22" fmla="*/ 3175072 w 3191783"/>
                    <a:gd name="connsiteY22" fmla="*/ 41779 h 509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191783" h="509702">
                      <a:moveTo>
                        <a:pt x="0" y="509702"/>
                      </a:moveTo>
                      <a:cubicBezTo>
                        <a:pt x="82161" y="268081"/>
                        <a:pt x="164323" y="26460"/>
                        <a:pt x="250663" y="25067"/>
                      </a:cubicBezTo>
                      <a:cubicBezTo>
                        <a:pt x="337003" y="23674"/>
                        <a:pt x="434484" y="499953"/>
                        <a:pt x="518038" y="501346"/>
                      </a:cubicBezTo>
                      <a:cubicBezTo>
                        <a:pt x="601592" y="502739"/>
                        <a:pt x="662865" y="36208"/>
                        <a:pt x="751990" y="33423"/>
                      </a:cubicBezTo>
                      <a:cubicBezTo>
                        <a:pt x="841115" y="30638"/>
                        <a:pt x="967840" y="484635"/>
                        <a:pt x="1052787" y="484635"/>
                      </a:cubicBezTo>
                      <a:cubicBezTo>
                        <a:pt x="1137734" y="484635"/>
                        <a:pt x="1179511" y="36208"/>
                        <a:pt x="1261673" y="33423"/>
                      </a:cubicBezTo>
                      <a:cubicBezTo>
                        <a:pt x="1343835" y="30638"/>
                        <a:pt x="1467775" y="472101"/>
                        <a:pt x="1545759" y="467923"/>
                      </a:cubicBezTo>
                      <a:cubicBezTo>
                        <a:pt x="1623743" y="463745"/>
                        <a:pt x="1643239" y="6963"/>
                        <a:pt x="1729579" y="8356"/>
                      </a:cubicBezTo>
                      <a:cubicBezTo>
                        <a:pt x="1815919" y="9749"/>
                        <a:pt x="1980243" y="476279"/>
                        <a:pt x="2063797" y="476279"/>
                      </a:cubicBezTo>
                      <a:cubicBezTo>
                        <a:pt x="2147351" y="476279"/>
                        <a:pt x="2152922" y="12534"/>
                        <a:pt x="2230906" y="8356"/>
                      </a:cubicBezTo>
                      <a:cubicBezTo>
                        <a:pt x="2308890" y="4178"/>
                        <a:pt x="2453718" y="451212"/>
                        <a:pt x="2531702" y="451212"/>
                      </a:cubicBezTo>
                      <a:cubicBezTo>
                        <a:pt x="2609686" y="451212"/>
                        <a:pt x="2615257" y="8356"/>
                        <a:pt x="2698811" y="8356"/>
                      </a:cubicBezTo>
                      <a:cubicBezTo>
                        <a:pt x="2782365" y="8356"/>
                        <a:pt x="2950867" y="452605"/>
                        <a:pt x="3033029" y="451212"/>
                      </a:cubicBezTo>
                      <a:cubicBezTo>
                        <a:pt x="3115191" y="449819"/>
                        <a:pt x="3191783" y="0"/>
                        <a:pt x="3191783" y="0"/>
                      </a:cubicBez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cubicBezTo>
                        <a:pt x="3190391" y="4178"/>
                        <a:pt x="3184820" y="18104"/>
                        <a:pt x="3183428" y="25067"/>
                      </a:cubicBezTo>
                      <a:cubicBezTo>
                        <a:pt x="3182036" y="32030"/>
                        <a:pt x="3183428" y="41779"/>
                        <a:pt x="3183428" y="41779"/>
                      </a:cubicBezTo>
                      <a:lnTo>
                        <a:pt x="3183428" y="41779"/>
                      </a:lnTo>
                      <a:lnTo>
                        <a:pt x="3175072" y="41779"/>
                      </a:lnTo>
                    </a:path>
                  </a:pathLst>
                </a:custGeom>
                <a:ln w="28575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0475F0E-6A06-CC5D-8D82-EF90F0C2DB78}"/>
                    </a:ext>
                  </a:extLst>
                </p:cNvPr>
                <p:cNvSpPr/>
                <p:nvPr/>
              </p:nvSpPr>
              <p:spPr>
                <a:xfrm rot="2605039">
                  <a:off x="1131697" y="2456086"/>
                  <a:ext cx="1549824" cy="206586"/>
                </a:xfrm>
                <a:custGeom>
                  <a:avLst/>
                  <a:gdLst>
                    <a:gd name="connsiteX0" fmla="*/ 0 w 3191783"/>
                    <a:gd name="connsiteY0" fmla="*/ 509702 h 509702"/>
                    <a:gd name="connsiteX1" fmla="*/ 250663 w 3191783"/>
                    <a:gd name="connsiteY1" fmla="*/ 25067 h 509702"/>
                    <a:gd name="connsiteX2" fmla="*/ 518038 w 3191783"/>
                    <a:gd name="connsiteY2" fmla="*/ 501346 h 509702"/>
                    <a:gd name="connsiteX3" fmla="*/ 751990 w 3191783"/>
                    <a:gd name="connsiteY3" fmla="*/ 33423 h 509702"/>
                    <a:gd name="connsiteX4" fmla="*/ 1052787 w 3191783"/>
                    <a:gd name="connsiteY4" fmla="*/ 484635 h 509702"/>
                    <a:gd name="connsiteX5" fmla="*/ 1261673 w 3191783"/>
                    <a:gd name="connsiteY5" fmla="*/ 33423 h 509702"/>
                    <a:gd name="connsiteX6" fmla="*/ 1545759 w 3191783"/>
                    <a:gd name="connsiteY6" fmla="*/ 467923 h 509702"/>
                    <a:gd name="connsiteX7" fmla="*/ 1729579 w 3191783"/>
                    <a:gd name="connsiteY7" fmla="*/ 8356 h 509702"/>
                    <a:gd name="connsiteX8" fmla="*/ 2063797 w 3191783"/>
                    <a:gd name="connsiteY8" fmla="*/ 476279 h 509702"/>
                    <a:gd name="connsiteX9" fmla="*/ 2230906 w 3191783"/>
                    <a:gd name="connsiteY9" fmla="*/ 8356 h 509702"/>
                    <a:gd name="connsiteX10" fmla="*/ 2531702 w 3191783"/>
                    <a:gd name="connsiteY10" fmla="*/ 451212 h 509702"/>
                    <a:gd name="connsiteX11" fmla="*/ 2698811 w 3191783"/>
                    <a:gd name="connsiteY11" fmla="*/ 8356 h 509702"/>
                    <a:gd name="connsiteX12" fmla="*/ 3033029 w 3191783"/>
                    <a:gd name="connsiteY12" fmla="*/ 451212 h 509702"/>
                    <a:gd name="connsiteX13" fmla="*/ 3191783 w 3191783"/>
                    <a:gd name="connsiteY13" fmla="*/ 0 h 509702"/>
                    <a:gd name="connsiteX14" fmla="*/ 3191783 w 3191783"/>
                    <a:gd name="connsiteY14" fmla="*/ 0 h 509702"/>
                    <a:gd name="connsiteX15" fmla="*/ 3191783 w 3191783"/>
                    <a:gd name="connsiteY15" fmla="*/ 0 h 509702"/>
                    <a:gd name="connsiteX16" fmla="*/ 3191783 w 3191783"/>
                    <a:gd name="connsiteY16" fmla="*/ 0 h 509702"/>
                    <a:gd name="connsiteX17" fmla="*/ 3191783 w 3191783"/>
                    <a:gd name="connsiteY17" fmla="*/ 0 h 509702"/>
                    <a:gd name="connsiteX18" fmla="*/ 3191783 w 3191783"/>
                    <a:gd name="connsiteY18" fmla="*/ 0 h 509702"/>
                    <a:gd name="connsiteX19" fmla="*/ 3183428 w 3191783"/>
                    <a:gd name="connsiteY19" fmla="*/ 25067 h 509702"/>
                    <a:gd name="connsiteX20" fmla="*/ 3183428 w 3191783"/>
                    <a:gd name="connsiteY20" fmla="*/ 41779 h 509702"/>
                    <a:gd name="connsiteX21" fmla="*/ 3183428 w 3191783"/>
                    <a:gd name="connsiteY21" fmla="*/ 41779 h 509702"/>
                    <a:gd name="connsiteX22" fmla="*/ 3175072 w 3191783"/>
                    <a:gd name="connsiteY22" fmla="*/ 41779 h 509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191783" h="509702">
                      <a:moveTo>
                        <a:pt x="0" y="509702"/>
                      </a:moveTo>
                      <a:cubicBezTo>
                        <a:pt x="82161" y="268081"/>
                        <a:pt x="164323" y="26460"/>
                        <a:pt x="250663" y="25067"/>
                      </a:cubicBezTo>
                      <a:cubicBezTo>
                        <a:pt x="337003" y="23674"/>
                        <a:pt x="434484" y="499953"/>
                        <a:pt x="518038" y="501346"/>
                      </a:cubicBezTo>
                      <a:cubicBezTo>
                        <a:pt x="601592" y="502739"/>
                        <a:pt x="662865" y="36208"/>
                        <a:pt x="751990" y="33423"/>
                      </a:cubicBezTo>
                      <a:cubicBezTo>
                        <a:pt x="841115" y="30638"/>
                        <a:pt x="967840" y="484635"/>
                        <a:pt x="1052787" y="484635"/>
                      </a:cubicBezTo>
                      <a:cubicBezTo>
                        <a:pt x="1137734" y="484635"/>
                        <a:pt x="1179511" y="36208"/>
                        <a:pt x="1261673" y="33423"/>
                      </a:cubicBezTo>
                      <a:cubicBezTo>
                        <a:pt x="1343835" y="30638"/>
                        <a:pt x="1467775" y="472101"/>
                        <a:pt x="1545759" y="467923"/>
                      </a:cubicBezTo>
                      <a:cubicBezTo>
                        <a:pt x="1623743" y="463745"/>
                        <a:pt x="1643239" y="6963"/>
                        <a:pt x="1729579" y="8356"/>
                      </a:cubicBezTo>
                      <a:cubicBezTo>
                        <a:pt x="1815919" y="9749"/>
                        <a:pt x="1980243" y="476279"/>
                        <a:pt x="2063797" y="476279"/>
                      </a:cubicBezTo>
                      <a:cubicBezTo>
                        <a:pt x="2147351" y="476279"/>
                        <a:pt x="2152922" y="12534"/>
                        <a:pt x="2230906" y="8356"/>
                      </a:cubicBezTo>
                      <a:cubicBezTo>
                        <a:pt x="2308890" y="4178"/>
                        <a:pt x="2453718" y="451212"/>
                        <a:pt x="2531702" y="451212"/>
                      </a:cubicBezTo>
                      <a:cubicBezTo>
                        <a:pt x="2609686" y="451212"/>
                        <a:pt x="2615257" y="8356"/>
                        <a:pt x="2698811" y="8356"/>
                      </a:cubicBezTo>
                      <a:cubicBezTo>
                        <a:pt x="2782365" y="8356"/>
                        <a:pt x="2950867" y="452605"/>
                        <a:pt x="3033029" y="451212"/>
                      </a:cubicBezTo>
                      <a:cubicBezTo>
                        <a:pt x="3115191" y="449819"/>
                        <a:pt x="3191783" y="0"/>
                        <a:pt x="3191783" y="0"/>
                      </a:cubicBez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lnTo>
                        <a:pt x="3191783" y="0"/>
                      </a:lnTo>
                      <a:cubicBezTo>
                        <a:pt x="3190391" y="4178"/>
                        <a:pt x="3184820" y="18104"/>
                        <a:pt x="3183428" y="25067"/>
                      </a:cubicBezTo>
                      <a:cubicBezTo>
                        <a:pt x="3182036" y="32030"/>
                        <a:pt x="3183428" y="41779"/>
                        <a:pt x="3183428" y="41779"/>
                      </a:cubicBezTo>
                      <a:lnTo>
                        <a:pt x="3183428" y="41779"/>
                      </a:lnTo>
                      <a:lnTo>
                        <a:pt x="3175072" y="41779"/>
                      </a:lnTo>
                    </a:path>
                  </a:pathLst>
                </a:custGeom>
                <a:ln w="31750">
                  <a:solidFill>
                    <a:srgbClr val="00A1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720A5D74-F6D6-8F99-E680-C4FE87E6E6F3}"/>
                      </a:ext>
                    </a:extLst>
                  </p:cNvPr>
                  <p:cNvSpPr txBox="1"/>
                  <p:nvPr/>
                </p:nvSpPr>
                <p:spPr>
                  <a:xfrm>
                    <a:off x="3180503" y="841296"/>
                    <a:ext cx="939392" cy="3643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oMath>
                      </m:oMathPara>
                    </a14:m>
                    <a:endParaRPr lang="en-US" sz="2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720A5D74-F6D6-8F99-E680-C4FE87E6E6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0503" y="841296"/>
                    <a:ext cx="939392" cy="3643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5C5843E3-C9A6-1428-8B82-3F3B6E6921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40423" y="2126406"/>
                    <a:ext cx="939392" cy="39234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𝑨𝒆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oMath>
                      </m:oMathPara>
                    </a14:m>
                    <a:endParaRPr lang="en-US" sz="24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5C5843E3-C9A6-1428-8B82-3F3B6E6921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0423" y="2126406"/>
                    <a:ext cx="939392" cy="3923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34FA71D-48B1-ECAC-AB32-85E65AEFC7DE}"/>
                  </a:ext>
                </a:extLst>
              </p:cNvPr>
              <p:cNvSpPr txBox="1"/>
              <p:nvPr/>
            </p:nvSpPr>
            <p:spPr>
              <a:xfrm>
                <a:off x="6124495" y="6312882"/>
                <a:ext cx="1871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Soil,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complex</a:t>
                </a: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34FA71D-48B1-ECAC-AB32-85E65AEF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495" y="6312882"/>
                <a:ext cx="1871987" cy="369332"/>
              </a:xfrm>
              <a:prstGeom prst="rect">
                <a:avLst/>
              </a:prstGeom>
              <a:blipFill>
                <a:blip r:embed="rId20"/>
                <a:stretch>
                  <a:fillRect l="-2703" t="-10000" r="-202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F1589E0-930C-C08E-E36E-662074601077}"/>
                  </a:ext>
                </a:extLst>
              </p:cNvPr>
              <p:cNvSpPr txBox="1"/>
              <p:nvPr/>
            </p:nvSpPr>
            <p:spPr>
              <a:xfrm>
                <a:off x="6106658" y="5504963"/>
                <a:ext cx="1228991" cy="485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Air,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F1589E0-930C-C08E-E36E-66207460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658" y="5504963"/>
                <a:ext cx="1228991" cy="485518"/>
              </a:xfrm>
              <a:prstGeom prst="rect">
                <a:avLst/>
              </a:prstGeom>
              <a:blipFill>
                <a:blip r:embed="rId21"/>
                <a:stretch>
                  <a:fillRect l="-408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B0C65-47D1-0264-0470-87F0344678F5}"/>
                  </a:ext>
                </a:extLst>
              </p:cNvPr>
              <p:cNvSpPr txBox="1"/>
              <p:nvPr/>
            </p:nvSpPr>
            <p:spPr>
              <a:xfrm>
                <a:off x="3529480" y="1500280"/>
                <a:ext cx="11722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Air,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B0C65-47D1-0264-0470-87F03446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480" y="1500280"/>
                <a:ext cx="1172244" cy="492443"/>
              </a:xfrm>
              <a:prstGeom prst="rect">
                <a:avLst/>
              </a:prstGeom>
              <a:blipFill>
                <a:blip r:embed="rId22"/>
                <a:stretch>
                  <a:fillRect l="-319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8F6942-E6B8-B5C8-574F-75C6A764610A}"/>
                  </a:ext>
                </a:extLst>
              </p:cNvPr>
              <p:cNvSpPr txBox="1"/>
              <p:nvPr/>
            </p:nvSpPr>
            <p:spPr>
              <a:xfrm>
                <a:off x="3526797" y="1990823"/>
                <a:ext cx="2058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Soil,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complex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8F6942-E6B8-B5C8-574F-75C6A764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97" y="1990823"/>
                <a:ext cx="2058512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42CB83-CEBB-F777-4258-3D170DBCF916}"/>
              </a:ext>
            </a:extLst>
          </p:cNvPr>
          <p:cNvSpPr txBox="1"/>
          <p:nvPr/>
        </p:nvSpPr>
        <p:spPr>
          <a:xfrm>
            <a:off x="991938" y="5586336"/>
            <a:ext cx="483609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Analytical model for soil moisture</a:t>
            </a:r>
          </a:p>
          <a:p>
            <a:r>
              <a:rPr lang="en-US" sz="1600" dirty="0"/>
              <a:t>e.g., De Zan et al., 2014; </a:t>
            </a:r>
            <a:r>
              <a:rPr lang="en-US" sz="1600" dirty="0" err="1"/>
              <a:t>Michaelides</a:t>
            </a:r>
            <a:r>
              <a:rPr lang="en-US" sz="1600" dirty="0"/>
              <a:t>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E7CF-418F-562C-12D8-9F765029BF0F}"/>
              </a:ext>
            </a:extLst>
          </p:cNvPr>
          <p:cNvSpPr txBox="1"/>
          <p:nvPr/>
        </p:nvSpPr>
        <p:spPr>
          <a:xfrm>
            <a:off x="225211" y="211493"/>
            <a:ext cx="11205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halkboard" panose="03050602040202020205" pitchFamily="66" charset="77"/>
                <a:cs typeface="Calibri" panose="020F0502020204030204" pitchFamily="34" charset="0"/>
              </a:rPr>
              <a:t>A discrete interferometric model for soil moisture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9DBE0-0D31-14B3-B26D-B9200FC57714}"/>
              </a:ext>
            </a:extLst>
          </p:cNvPr>
          <p:cNvGrpSpPr/>
          <p:nvPr/>
        </p:nvGrpSpPr>
        <p:grpSpPr>
          <a:xfrm>
            <a:off x="6363973" y="2856055"/>
            <a:ext cx="5340074" cy="3641493"/>
            <a:chOff x="7029015" y="1557729"/>
            <a:chExt cx="3231184" cy="22875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B8988E-7E99-6F6F-2FA5-8FF2601C4FC8}"/>
                </a:ext>
              </a:extLst>
            </p:cNvPr>
            <p:cNvGrpSpPr/>
            <p:nvPr/>
          </p:nvGrpSpPr>
          <p:grpSpPr>
            <a:xfrm>
              <a:off x="7029015" y="1557729"/>
              <a:ext cx="3231184" cy="1746189"/>
              <a:chOff x="5536119" y="1644711"/>
              <a:chExt cx="3231184" cy="17461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FB52177-3524-E513-F532-DCBEC644DBA9}"/>
                  </a:ext>
                </a:extLst>
              </p:cNvPr>
              <p:cNvGrpSpPr/>
              <p:nvPr/>
            </p:nvGrpSpPr>
            <p:grpSpPr>
              <a:xfrm>
                <a:off x="5932141" y="1644711"/>
                <a:ext cx="1356880" cy="1437448"/>
                <a:chOff x="8997305" y="1518754"/>
                <a:chExt cx="1829568" cy="184783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04572E9-885C-AE24-B8AA-39A1DC128AA9}"/>
                    </a:ext>
                  </a:extLst>
                </p:cNvPr>
                <p:cNvGrpSpPr/>
                <p:nvPr/>
              </p:nvGrpSpPr>
              <p:grpSpPr>
                <a:xfrm>
                  <a:off x="8997305" y="1518754"/>
                  <a:ext cx="1002457" cy="1116325"/>
                  <a:chOff x="8616910" y="3613891"/>
                  <a:chExt cx="1002457" cy="1116325"/>
                </a:xfrm>
              </p:grpSpPr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14F4138F-C570-437C-321B-0422EDA1FB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6910" y="3704925"/>
                    <a:ext cx="0" cy="39317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A648D0E0-C8CC-6CE3-D6B9-CFC4EDD60DB7}"/>
                      </a:ext>
                    </a:extLst>
                  </p:cNvPr>
                  <p:cNvGrpSpPr/>
                  <p:nvPr/>
                </p:nvGrpSpPr>
                <p:grpSpPr>
                  <a:xfrm>
                    <a:off x="8714226" y="3613891"/>
                    <a:ext cx="905141" cy="1116325"/>
                    <a:chOff x="8714226" y="3613891"/>
                    <a:chExt cx="905141" cy="1116325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DCEB49E4-4F74-66C4-7803-E8F6C3D857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96596" y="3613891"/>
                      <a:ext cx="0" cy="812985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5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Arrow Connector 20">
                      <a:extLst>
                        <a:ext uri="{FF2B5EF4-FFF2-40B4-BE49-F238E27FC236}">
                          <a16:creationId xmlns:a16="http://schemas.microsoft.com/office/drawing/2014/main" id="{C1F82714-8554-C3BC-6DBA-C1A16E1BD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714226" y="3704924"/>
                      <a:ext cx="0" cy="39317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8C300511-EAFB-C27D-ECA8-7B7C97EBF6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5946" y="3613891"/>
                      <a:ext cx="0" cy="812985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5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9DBD1181-A77C-E1FD-4FB7-562EEC04CC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66967" y="3671874"/>
                      <a:ext cx="0" cy="1049943"/>
                    </a:xfrm>
                    <a:prstGeom prst="straightConnector1">
                      <a:avLst/>
                    </a:prstGeom>
                    <a:ln w="38100">
                      <a:solidFill>
                        <a:srgbClr val="92D050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3C606EC1-4046-85FC-767E-03E663BBF0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619367" y="3680273"/>
                      <a:ext cx="0" cy="1049943"/>
                    </a:xfrm>
                    <a:prstGeom prst="straightConnector1">
                      <a:avLst/>
                    </a:prstGeom>
                    <a:ln w="38100">
                      <a:solidFill>
                        <a:srgbClr val="6FAD47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BE5CA48-91C8-7571-C76C-F73DE73F7E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74473" y="1576737"/>
                  <a:ext cx="0" cy="1789856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1D611029-411D-F60F-CF09-C8397BE9EB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26873" y="1585136"/>
                  <a:ext cx="0" cy="1781457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27EE0B-7B53-434E-C480-4F09D577ED82}"/>
                  </a:ext>
                </a:extLst>
              </p:cNvPr>
              <p:cNvSpPr/>
              <p:nvPr/>
            </p:nvSpPr>
            <p:spPr>
              <a:xfrm>
                <a:off x="5537703" y="1997329"/>
                <a:ext cx="3217504" cy="1393571"/>
              </a:xfrm>
              <a:prstGeom prst="rect">
                <a:avLst/>
              </a:prstGeom>
              <a:solidFill>
                <a:schemeClr val="accent2">
                  <a:lumMod val="50000"/>
                  <a:alpha val="6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BBF3D50-A1CC-8204-9D7E-793EFDE0C7D9}"/>
                  </a:ext>
                </a:extLst>
              </p:cNvPr>
              <p:cNvCxnSpPr/>
              <p:nvPr/>
            </p:nvCxnSpPr>
            <p:spPr>
              <a:xfrm flipV="1">
                <a:off x="5536119" y="2290452"/>
                <a:ext cx="3231184" cy="757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F95767-324C-C832-CB0B-5B1B7AC8B18C}"/>
                  </a:ext>
                </a:extLst>
              </p:cNvPr>
              <p:cNvCxnSpPr/>
              <p:nvPr/>
            </p:nvCxnSpPr>
            <p:spPr>
              <a:xfrm flipV="1">
                <a:off x="5536119" y="3043315"/>
                <a:ext cx="3231184" cy="757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0A9CCC-B3FF-A369-D4BE-25048FA04A0C}"/>
                </a:ext>
              </a:extLst>
            </p:cNvPr>
            <p:cNvSpPr txBox="1"/>
            <p:nvPr/>
          </p:nvSpPr>
          <p:spPr>
            <a:xfrm>
              <a:off x="7496784" y="3337599"/>
              <a:ext cx="2570265" cy="507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Discretized model for soil moisture</a:t>
              </a:r>
            </a:p>
            <a:p>
              <a:endParaRPr lang="en-US" sz="18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FAB059-0961-CE20-450A-C68FB2D6B4C8}"/>
              </a:ext>
            </a:extLst>
          </p:cNvPr>
          <p:cNvSpPr txBox="1"/>
          <p:nvPr/>
        </p:nvSpPr>
        <p:spPr>
          <a:xfrm>
            <a:off x="6339220" y="1532742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Easy to implement for numerical simulation.</a:t>
            </a:r>
          </a:p>
          <a:p>
            <a:r>
              <a:rPr lang="en-US" sz="1800" dirty="0"/>
              <a:t>Easier to adapt to more realistic scenarios.</a:t>
            </a:r>
          </a:p>
          <a:p>
            <a:r>
              <a:rPr lang="en-US" sz="1800" dirty="0"/>
              <a:t>Can start from single-look radar return.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B514E9-2E50-2D2A-835F-4C5E0480AEE6}"/>
              </a:ext>
            </a:extLst>
          </p:cNvPr>
          <p:cNvCxnSpPr/>
          <p:nvPr/>
        </p:nvCxnSpPr>
        <p:spPr>
          <a:xfrm flipV="1">
            <a:off x="6343983" y="4251299"/>
            <a:ext cx="5340074" cy="12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70AB37-0B78-48B8-7459-40B674BE0B90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Numerical Simulation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8C4E8-55D5-6D33-DDD9-7ED9A143EBE7}"/>
              </a:ext>
            </a:extLst>
          </p:cNvPr>
          <p:cNvSpPr txBox="1"/>
          <p:nvPr/>
        </p:nvSpPr>
        <p:spPr>
          <a:xfrm>
            <a:off x="333415" y="1331945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 – Arid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D5F00-CAD0-1966-7B52-EBA2E1C7051C}"/>
              </a:ext>
            </a:extLst>
          </p:cNvPr>
          <p:cNvSpPr txBox="1"/>
          <p:nvPr/>
        </p:nvSpPr>
        <p:spPr>
          <a:xfrm>
            <a:off x="289940" y="3824346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II – Wet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C27236-D111-9E75-D460-154CA91308A7}"/>
              </a:ext>
            </a:extLst>
          </p:cNvPr>
          <p:cNvGrpSpPr/>
          <p:nvPr/>
        </p:nvGrpSpPr>
        <p:grpSpPr>
          <a:xfrm>
            <a:off x="1261964" y="2006064"/>
            <a:ext cx="7851991" cy="1472716"/>
            <a:chOff x="2392590" y="1907085"/>
            <a:chExt cx="8184967" cy="14864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D41058-8312-A82F-98AF-409E9965572F}"/>
                </a:ext>
              </a:extLst>
            </p:cNvPr>
            <p:cNvSpPr/>
            <p:nvPr/>
          </p:nvSpPr>
          <p:spPr>
            <a:xfrm>
              <a:off x="3270714" y="1907085"/>
              <a:ext cx="801124" cy="7572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147A5E-9C13-ECC0-DBB4-E4BCF89C7C09}"/>
                </a:ext>
              </a:extLst>
            </p:cNvPr>
            <p:cNvSpPr/>
            <p:nvPr/>
          </p:nvSpPr>
          <p:spPr>
            <a:xfrm>
              <a:off x="4355050" y="1907085"/>
              <a:ext cx="801124" cy="7572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063269-5617-5516-75C4-36176AB54E79}"/>
                </a:ext>
              </a:extLst>
            </p:cNvPr>
            <p:cNvSpPr/>
            <p:nvPr/>
          </p:nvSpPr>
          <p:spPr>
            <a:xfrm>
              <a:off x="5439386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794D53-C980-A11B-31DE-8416EDE212F8}"/>
                </a:ext>
              </a:extLst>
            </p:cNvPr>
            <p:cNvSpPr/>
            <p:nvPr/>
          </p:nvSpPr>
          <p:spPr>
            <a:xfrm>
              <a:off x="6523722" y="1907085"/>
              <a:ext cx="801124" cy="7572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E19B95-8F42-5602-E5A5-8A518DCC4F6E}"/>
                </a:ext>
              </a:extLst>
            </p:cNvPr>
            <p:cNvSpPr/>
            <p:nvPr/>
          </p:nvSpPr>
          <p:spPr>
            <a:xfrm>
              <a:off x="7607959" y="1907085"/>
              <a:ext cx="801124" cy="7572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50E78B-A75A-3C20-E7E0-CCEFF608531B}"/>
                </a:ext>
              </a:extLst>
            </p:cNvPr>
            <p:cNvSpPr/>
            <p:nvPr/>
          </p:nvSpPr>
          <p:spPr>
            <a:xfrm>
              <a:off x="8692196" y="1907085"/>
              <a:ext cx="801124" cy="7572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2990D3-33BA-0A07-3A11-1B55F4A730A9}"/>
                </a:ext>
              </a:extLst>
            </p:cNvPr>
            <p:cNvSpPr/>
            <p:nvPr/>
          </p:nvSpPr>
          <p:spPr>
            <a:xfrm>
              <a:off x="9776433" y="1907085"/>
              <a:ext cx="801124" cy="7572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FBB47E-3EB2-CB01-9E97-1B9F432F0963}"/>
                </a:ext>
              </a:extLst>
            </p:cNvPr>
            <p:cNvSpPr txBox="1"/>
            <p:nvPr/>
          </p:nvSpPr>
          <p:spPr>
            <a:xfrm>
              <a:off x="2392590" y="2741173"/>
              <a:ext cx="2596684" cy="652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20 by 20 Single-Look-Complex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617187-71AD-CFCB-A020-C94F169130BC}"/>
              </a:ext>
            </a:extLst>
          </p:cNvPr>
          <p:cNvSpPr txBox="1"/>
          <p:nvPr/>
        </p:nvSpPr>
        <p:spPr>
          <a:xfrm flipH="1">
            <a:off x="9400265" y="2265153"/>
            <a:ext cx="12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BE334-B83D-39C7-4EB2-F21B6AABB611}"/>
              </a:ext>
            </a:extLst>
          </p:cNvPr>
          <p:cNvCxnSpPr/>
          <p:nvPr/>
        </p:nvCxnSpPr>
        <p:spPr>
          <a:xfrm>
            <a:off x="5609302" y="2985136"/>
            <a:ext cx="909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2748BA-B9B9-EE2E-C4C4-73FCE7867D4B}"/>
              </a:ext>
            </a:extLst>
          </p:cNvPr>
          <p:cNvSpPr txBox="1"/>
          <p:nvPr/>
        </p:nvSpPr>
        <p:spPr>
          <a:xfrm>
            <a:off x="5804602" y="2985136"/>
            <a:ext cx="227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D311D4-44EC-5049-754D-D10D0AD9F671}"/>
              </a:ext>
            </a:extLst>
          </p:cNvPr>
          <p:cNvGrpSpPr/>
          <p:nvPr/>
        </p:nvGrpSpPr>
        <p:grpSpPr>
          <a:xfrm>
            <a:off x="1274085" y="4499243"/>
            <a:ext cx="7837697" cy="1462472"/>
            <a:chOff x="2469188" y="1907085"/>
            <a:chExt cx="8108369" cy="151340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B943D3-9720-4733-BD12-79F3480008DC}"/>
                </a:ext>
              </a:extLst>
            </p:cNvPr>
            <p:cNvSpPr/>
            <p:nvPr/>
          </p:nvSpPr>
          <p:spPr>
            <a:xfrm>
              <a:off x="3270714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2319CB-FB0D-816A-EA78-1280F2D765EC}"/>
                </a:ext>
              </a:extLst>
            </p:cNvPr>
            <p:cNvSpPr/>
            <p:nvPr/>
          </p:nvSpPr>
          <p:spPr>
            <a:xfrm>
              <a:off x="4355050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750734-AD2E-EFDC-21C1-ABD8A0512D25}"/>
                </a:ext>
              </a:extLst>
            </p:cNvPr>
            <p:cNvSpPr/>
            <p:nvPr/>
          </p:nvSpPr>
          <p:spPr>
            <a:xfrm>
              <a:off x="5439386" y="1907085"/>
              <a:ext cx="801124" cy="7572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16E0B2-543C-D65E-07B4-F2B92FE9CEDF}"/>
                </a:ext>
              </a:extLst>
            </p:cNvPr>
            <p:cNvSpPr/>
            <p:nvPr/>
          </p:nvSpPr>
          <p:spPr>
            <a:xfrm>
              <a:off x="6523722" y="1907085"/>
              <a:ext cx="801124" cy="7572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7F97FC-EFEE-B242-BCA4-C3EF2E278D99}"/>
                </a:ext>
              </a:extLst>
            </p:cNvPr>
            <p:cNvSpPr/>
            <p:nvPr/>
          </p:nvSpPr>
          <p:spPr>
            <a:xfrm>
              <a:off x="7607959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B7B307-33FA-5031-5B4D-FA7ECC0D78AA}"/>
                </a:ext>
              </a:extLst>
            </p:cNvPr>
            <p:cNvSpPr/>
            <p:nvPr/>
          </p:nvSpPr>
          <p:spPr>
            <a:xfrm>
              <a:off x="8692196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9F0425-0C16-DF8C-A50A-BB5FA3D957EA}"/>
                </a:ext>
              </a:extLst>
            </p:cNvPr>
            <p:cNvSpPr/>
            <p:nvPr/>
          </p:nvSpPr>
          <p:spPr>
            <a:xfrm>
              <a:off x="9776433" y="1907085"/>
              <a:ext cx="801124" cy="7572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C7094A-9944-5205-65EA-93174E1D89D6}"/>
                </a:ext>
              </a:extLst>
            </p:cNvPr>
            <p:cNvSpPr txBox="1"/>
            <p:nvPr/>
          </p:nvSpPr>
          <p:spPr>
            <a:xfrm>
              <a:off x="2469188" y="2751649"/>
              <a:ext cx="2326258" cy="668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20 by 20 Single-Look-Complex</a:t>
              </a:r>
              <a:endParaRPr lang="en-US" sz="2400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A958FE-EA7E-6A65-2B06-BA1CD206027F}"/>
              </a:ext>
            </a:extLst>
          </p:cNvPr>
          <p:cNvCxnSpPr/>
          <p:nvPr/>
        </p:nvCxnSpPr>
        <p:spPr>
          <a:xfrm>
            <a:off x="5609302" y="5478569"/>
            <a:ext cx="909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D5FF38E-9BB6-0972-DDB3-DECF30A978AC}"/>
              </a:ext>
            </a:extLst>
          </p:cNvPr>
          <p:cNvSpPr txBox="1"/>
          <p:nvPr/>
        </p:nvSpPr>
        <p:spPr>
          <a:xfrm>
            <a:off x="5804602" y="549970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971AF-C011-954A-9769-E6063F6ABECC}"/>
              </a:ext>
            </a:extLst>
          </p:cNvPr>
          <p:cNvSpPr txBox="1"/>
          <p:nvPr/>
        </p:nvSpPr>
        <p:spPr>
          <a:xfrm>
            <a:off x="9476451" y="465271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0F8CD2-6C0A-3C42-2C06-AF24F6096ED9}"/>
                  </a:ext>
                </a:extLst>
              </p14:cNvPr>
              <p14:cNvContentPartPr/>
              <p14:nvPr/>
            </p14:nvContentPartPr>
            <p14:xfrm>
              <a:off x="6543703" y="350739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0F8CD2-6C0A-3C42-2C06-AF24F6096E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7583" y="350127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47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7D367-A045-40BC-98B8-70D7588B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8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460024-E4D7-785A-BED1-FDD104F16291}"/>
              </a:ext>
            </a:extLst>
          </p:cNvPr>
          <p:cNvGrpSpPr/>
          <p:nvPr/>
        </p:nvGrpSpPr>
        <p:grpSpPr>
          <a:xfrm>
            <a:off x="4459862" y="2402139"/>
            <a:ext cx="8405726" cy="4426774"/>
            <a:chOff x="4459862" y="2402139"/>
            <a:chExt cx="8405726" cy="442677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021B3A-4F88-4952-688B-C6B2D5AC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80"/>
            <a:stretch/>
          </p:blipFill>
          <p:spPr>
            <a:xfrm>
              <a:off x="4824875" y="2402139"/>
              <a:ext cx="8040713" cy="442677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AE6482-E5B1-6466-8599-050FB971E8D7}"/>
                </a:ext>
              </a:extLst>
            </p:cNvPr>
            <p:cNvSpPr txBox="1"/>
            <p:nvPr/>
          </p:nvSpPr>
          <p:spPr>
            <a:xfrm rot="16200000">
              <a:off x="3816416" y="4373950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Time-series, cm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248CCE-B34D-EF9B-1CA1-B804FAB98682}"/>
              </a:ext>
            </a:extLst>
          </p:cNvPr>
          <p:cNvGrpSpPr/>
          <p:nvPr/>
        </p:nvGrpSpPr>
        <p:grpSpPr>
          <a:xfrm>
            <a:off x="4359366" y="717027"/>
            <a:ext cx="7658852" cy="2203669"/>
            <a:chOff x="4423220" y="855463"/>
            <a:chExt cx="7658852" cy="2203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703A6C-2B96-DADA-D3BB-AA23C8EC5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2"/>
            <a:stretch/>
          </p:blipFill>
          <p:spPr>
            <a:xfrm>
              <a:off x="4700389" y="855463"/>
              <a:ext cx="7381683" cy="22036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A9C844-F1CD-2AC2-6385-60D50D80B4C0}"/>
                </a:ext>
              </a:extLst>
            </p:cNvPr>
            <p:cNvSpPr txBox="1"/>
            <p:nvPr/>
          </p:nvSpPr>
          <p:spPr>
            <a:xfrm rot="16200000">
              <a:off x="3903590" y="1683852"/>
              <a:ext cx="140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Soil moisture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5AF1E4-9A69-AD8E-4EBC-EE95E425CACF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Numerical Simulation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B1FA6-8B57-432F-2D1C-FF5309CD8E34}"/>
              </a:ext>
            </a:extLst>
          </p:cNvPr>
          <p:cNvSpPr txBox="1"/>
          <p:nvPr/>
        </p:nvSpPr>
        <p:spPr>
          <a:xfrm>
            <a:off x="333415" y="1331945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 – Arid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0D1D7-66F6-0647-FB5A-5C0D17C89D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7" r="8809"/>
          <a:stretch/>
        </p:blipFill>
        <p:spPr>
          <a:xfrm>
            <a:off x="0" y="3044058"/>
            <a:ext cx="4115657" cy="1183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991DF-BC1E-2381-ED20-5AE21E93E0F3}"/>
              </a:ext>
            </a:extLst>
          </p:cNvPr>
          <p:cNvSpPr txBox="1"/>
          <p:nvPr/>
        </p:nvSpPr>
        <p:spPr>
          <a:xfrm>
            <a:off x="127966" y="2572814"/>
            <a:ext cx="382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arid environment soil moisture in one year (in-situ)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83366-27CB-D876-9486-DB1067AA1A94}"/>
              </a:ext>
            </a:extLst>
          </p:cNvPr>
          <p:cNvSpPr txBox="1"/>
          <p:nvPr/>
        </p:nvSpPr>
        <p:spPr>
          <a:xfrm>
            <a:off x="216127" y="4466675"/>
            <a:ext cx="4207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Simulate 100 SAR acquisitions, each acquisition contains 400 pixels</a:t>
            </a:r>
          </a:p>
          <a:p>
            <a:r>
              <a:rPr lang="en-US" dirty="0"/>
              <a:t>Step 2: Form interferograms and multi-look by 400</a:t>
            </a:r>
          </a:p>
          <a:p>
            <a:r>
              <a:rPr lang="en-US" dirty="0"/>
              <a:t>Step 3: Time-series analysis of different bandwidth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E203C4-85DD-B819-E910-82E552C0822D}"/>
              </a:ext>
            </a:extLst>
          </p:cNvPr>
          <p:cNvGrpSpPr/>
          <p:nvPr/>
        </p:nvGrpSpPr>
        <p:grpSpPr>
          <a:xfrm>
            <a:off x="6188288" y="687216"/>
            <a:ext cx="4649502" cy="1138773"/>
            <a:chOff x="6188288" y="687216"/>
            <a:chExt cx="4649502" cy="11387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6A0DD9-9C74-137F-B30C-77DE8DEAEABD}"/>
                </a:ext>
              </a:extLst>
            </p:cNvPr>
            <p:cNvSpPr txBox="1"/>
            <p:nvPr/>
          </p:nvSpPr>
          <p:spPr>
            <a:xfrm>
              <a:off x="6188288" y="1456657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Rain event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034DEC-FAC0-C9E6-A98A-ABAEE8D74D2D}"/>
                </a:ext>
              </a:extLst>
            </p:cNvPr>
            <p:cNvSpPr txBox="1"/>
            <p:nvPr/>
          </p:nvSpPr>
          <p:spPr>
            <a:xfrm>
              <a:off x="7832374" y="1456657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Rain event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A669F2-598C-0E3E-496E-4F4324CA440A}"/>
                </a:ext>
              </a:extLst>
            </p:cNvPr>
            <p:cNvSpPr txBox="1"/>
            <p:nvPr/>
          </p:nvSpPr>
          <p:spPr>
            <a:xfrm>
              <a:off x="9491652" y="687216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Rain event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A47AE-B9FA-8B8C-5628-8EA7ADF65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2"/>
          <a:stretch/>
        </p:blipFill>
        <p:spPr>
          <a:xfrm>
            <a:off x="4700389" y="840473"/>
            <a:ext cx="7381683" cy="220366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E203C4-85DD-B819-E910-82E552C0822D}"/>
              </a:ext>
            </a:extLst>
          </p:cNvPr>
          <p:cNvGrpSpPr/>
          <p:nvPr/>
        </p:nvGrpSpPr>
        <p:grpSpPr>
          <a:xfrm>
            <a:off x="6188288" y="687216"/>
            <a:ext cx="4649502" cy="1138773"/>
            <a:chOff x="6188288" y="687216"/>
            <a:chExt cx="4649502" cy="11387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6A0DD9-9C74-137F-B30C-77DE8DEAEABD}"/>
                </a:ext>
              </a:extLst>
            </p:cNvPr>
            <p:cNvSpPr txBox="1"/>
            <p:nvPr/>
          </p:nvSpPr>
          <p:spPr>
            <a:xfrm>
              <a:off x="6188288" y="1456657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Rain event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034DEC-FAC0-C9E6-A98A-ABAEE8D74D2D}"/>
                </a:ext>
              </a:extLst>
            </p:cNvPr>
            <p:cNvSpPr txBox="1"/>
            <p:nvPr/>
          </p:nvSpPr>
          <p:spPr>
            <a:xfrm>
              <a:off x="7832374" y="1456657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Rain event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A669F2-598C-0E3E-496E-4F4324CA440A}"/>
                </a:ext>
              </a:extLst>
            </p:cNvPr>
            <p:cNvSpPr txBox="1"/>
            <p:nvPr/>
          </p:nvSpPr>
          <p:spPr>
            <a:xfrm>
              <a:off x="9491652" y="687216"/>
              <a:ext cx="13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Rain event 3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7D367-A045-40BC-98B8-70D7588B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3FBF-CDBA-9843-9AE2-4C5A1CFA5486}" type="slidenum">
              <a:rPr lang="en-US" smtClean="0"/>
              <a:t>9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A9C844-F1CD-2AC2-6385-60D50D80B4C0}"/>
              </a:ext>
            </a:extLst>
          </p:cNvPr>
          <p:cNvSpPr txBox="1"/>
          <p:nvPr/>
        </p:nvSpPr>
        <p:spPr>
          <a:xfrm rot="16200000">
            <a:off x="3771528" y="1492095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Soil moisture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636FF-AF3B-4E9D-B7B9-256133B41A14}"/>
              </a:ext>
            </a:extLst>
          </p:cNvPr>
          <p:cNvGrpSpPr/>
          <p:nvPr/>
        </p:nvGrpSpPr>
        <p:grpSpPr>
          <a:xfrm>
            <a:off x="4839896" y="2381057"/>
            <a:ext cx="8015849" cy="4417741"/>
            <a:chOff x="4839896" y="2381057"/>
            <a:chExt cx="8015849" cy="44177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86C131-14D6-993B-0DD7-EB2BBD551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77"/>
            <a:stretch/>
          </p:blipFill>
          <p:spPr>
            <a:xfrm>
              <a:off x="4839896" y="2381057"/>
              <a:ext cx="8015849" cy="44177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B33F0A-DFC7-B16C-FE18-A2EBA8AAB3DC}"/>
                </a:ext>
              </a:extLst>
            </p:cNvPr>
            <p:cNvSpPr txBox="1"/>
            <p:nvPr/>
          </p:nvSpPr>
          <p:spPr>
            <a:xfrm>
              <a:off x="5281880" y="3017108"/>
              <a:ext cx="3237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Closure phase bias, cm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4C6F8D-27EF-1055-D1FB-55F6660E586F}"/>
              </a:ext>
            </a:extLst>
          </p:cNvPr>
          <p:cNvSpPr txBox="1"/>
          <p:nvPr/>
        </p:nvSpPr>
        <p:spPr>
          <a:xfrm>
            <a:off x="400442" y="380818"/>
            <a:ext cx="10815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From soil moisture to</a:t>
            </a:r>
            <a:r>
              <a:rPr lang="en-US" sz="2400" dirty="0">
                <a:effectLst/>
                <a:latin typeface="Chalkboard" panose="03050602040202020205" pitchFamily="66" charset="77"/>
              </a:rPr>
              <a:t> closure phase bias – Numerical Simulation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6CDEE-6C5B-27F0-3EED-FB50E11486DE}"/>
              </a:ext>
            </a:extLst>
          </p:cNvPr>
          <p:cNvSpPr txBox="1"/>
          <p:nvPr/>
        </p:nvSpPr>
        <p:spPr>
          <a:xfrm>
            <a:off x="333415" y="1331945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I – Arid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AD52F-88AD-7477-86DB-6F88FEE91187}"/>
              </a:ext>
            </a:extLst>
          </p:cNvPr>
          <p:cNvSpPr txBox="1"/>
          <p:nvPr/>
        </p:nvSpPr>
        <p:spPr>
          <a:xfrm>
            <a:off x="383191" y="2109735"/>
            <a:ext cx="4052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Key findings: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“Uplift” in closure phase bias corresponds to soil drying after rainfall.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Uplift magnitude depends on soil moisture decay rate and variation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Slower decay and greater variation result in larger uplift</a:t>
            </a:r>
          </a:p>
        </p:txBody>
      </p:sp>
    </p:spTree>
    <p:extLst>
      <p:ext uri="{BB962C8B-B14F-4D97-AF65-F5344CB8AC3E}">
        <p14:creationId xmlns:p14="http://schemas.microsoft.com/office/powerpoint/2010/main" val="19878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23567</TotalTime>
  <Words>1231</Words>
  <Application>Microsoft Macintosh PowerPoint</Application>
  <PresentationFormat>Widescreen</PresentationFormat>
  <Paragraphs>232</Paragraphs>
  <Slides>24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Chalkboard</vt:lpstr>
      <vt:lpstr>Helvetica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Zheng, Yujie</dc:creator>
  <cp:lastModifiedBy>Yujie Zheng</cp:lastModifiedBy>
  <cp:revision>95</cp:revision>
  <dcterms:created xsi:type="dcterms:W3CDTF">2023-08-18T15:16:23Z</dcterms:created>
  <dcterms:modified xsi:type="dcterms:W3CDTF">2023-09-12T15:16:49Z</dcterms:modified>
</cp:coreProperties>
</file>